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3" r:id="rId1"/>
  </p:sldMasterIdLst>
  <p:notesMasterIdLst>
    <p:notesMasterId r:id="rId88"/>
  </p:notesMasterIdLst>
  <p:handoutMasterIdLst>
    <p:handoutMasterId r:id="rId89"/>
  </p:handoutMasterIdLst>
  <p:sldIdLst>
    <p:sldId id="332" r:id="rId2"/>
    <p:sldId id="833" r:id="rId3"/>
    <p:sldId id="490" r:id="rId4"/>
    <p:sldId id="834" r:id="rId5"/>
    <p:sldId id="864" r:id="rId6"/>
    <p:sldId id="865" r:id="rId7"/>
    <p:sldId id="866" r:id="rId8"/>
    <p:sldId id="826" r:id="rId9"/>
    <p:sldId id="827" r:id="rId10"/>
    <p:sldId id="828" r:id="rId11"/>
    <p:sldId id="829" r:id="rId12"/>
    <p:sldId id="807" r:id="rId13"/>
    <p:sldId id="836" r:id="rId14"/>
    <p:sldId id="837" r:id="rId15"/>
    <p:sldId id="840" r:id="rId16"/>
    <p:sldId id="841" r:id="rId17"/>
    <p:sldId id="890" r:id="rId18"/>
    <p:sldId id="844" r:id="rId19"/>
    <p:sldId id="845" r:id="rId20"/>
    <p:sldId id="846" r:id="rId21"/>
    <p:sldId id="847" r:id="rId22"/>
    <p:sldId id="848" r:id="rId23"/>
    <p:sldId id="849" r:id="rId24"/>
    <p:sldId id="850" r:id="rId25"/>
    <p:sldId id="851" r:id="rId26"/>
    <p:sldId id="852" r:id="rId27"/>
    <p:sldId id="853" r:id="rId28"/>
    <p:sldId id="854" r:id="rId29"/>
    <p:sldId id="855" r:id="rId30"/>
    <p:sldId id="856" r:id="rId31"/>
    <p:sldId id="857" r:id="rId32"/>
    <p:sldId id="858" r:id="rId33"/>
    <p:sldId id="859" r:id="rId34"/>
    <p:sldId id="860" r:id="rId35"/>
    <p:sldId id="861" r:id="rId36"/>
    <p:sldId id="862" r:id="rId37"/>
    <p:sldId id="891" r:id="rId38"/>
    <p:sldId id="863" r:id="rId39"/>
    <p:sldId id="867" r:id="rId40"/>
    <p:sldId id="873" r:id="rId41"/>
    <p:sldId id="874" r:id="rId42"/>
    <p:sldId id="875" r:id="rId43"/>
    <p:sldId id="869" r:id="rId44"/>
    <p:sldId id="868" r:id="rId45"/>
    <p:sldId id="870" r:id="rId46"/>
    <p:sldId id="880" r:id="rId47"/>
    <p:sldId id="871" r:id="rId48"/>
    <p:sldId id="872" r:id="rId49"/>
    <p:sldId id="898" r:id="rId50"/>
    <p:sldId id="801" r:id="rId51"/>
    <p:sldId id="892" r:id="rId52"/>
    <p:sldId id="808" r:id="rId53"/>
    <p:sldId id="893" r:id="rId54"/>
    <p:sldId id="809" r:id="rId55"/>
    <p:sldId id="821" r:id="rId56"/>
    <p:sldId id="822" r:id="rId57"/>
    <p:sldId id="823" r:id="rId58"/>
    <p:sldId id="824" r:id="rId59"/>
    <p:sldId id="810" r:id="rId60"/>
    <p:sldId id="811" r:id="rId61"/>
    <p:sldId id="812" r:id="rId62"/>
    <p:sldId id="813" r:id="rId63"/>
    <p:sldId id="814" r:id="rId64"/>
    <p:sldId id="815" r:id="rId65"/>
    <p:sldId id="816" r:id="rId66"/>
    <p:sldId id="817" r:id="rId67"/>
    <p:sldId id="818" r:id="rId68"/>
    <p:sldId id="819" r:id="rId69"/>
    <p:sldId id="820" r:id="rId70"/>
    <p:sldId id="876" r:id="rId71"/>
    <p:sldId id="878" r:id="rId72"/>
    <p:sldId id="877" r:id="rId73"/>
    <p:sldId id="879" r:id="rId74"/>
    <p:sldId id="885" r:id="rId75"/>
    <p:sldId id="886" r:id="rId76"/>
    <p:sldId id="881" r:id="rId77"/>
    <p:sldId id="882" r:id="rId78"/>
    <p:sldId id="883" r:id="rId79"/>
    <p:sldId id="884" r:id="rId80"/>
    <p:sldId id="887" r:id="rId81"/>
    <p:sldId id="888" r:id="rId82"/>
    <p:sldId id="889" r:id="rId83"/>
    <p:sldId id="894" r:id="rId84"/>
    <p:sldId id="895" r:id="rId85"/>
    <p:sldId id="896" r:id="rId86"/>
    <p:sldId id="897" r:id="rId8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84203F"/>
    <a:srgbClr val="0068FF"/>
    <a:srgbClr val="5CE7FF"/>
    <a:srgbClr val="800000"/>
    <a:srgbClr val="000000"/>
    <a:srgbClr val="DFDFDF"/>
    <a:srgbClr val="1D0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0" autoAdjust="0"/>
    <p:restoredTop sz="57664" autoAdjust="0"/>
  </p:normalViewPr>
  <p:slideViewPr>
    <p:cSldViewPr>
      <p:cViewPr varScale="1">
        <p:scale>
          <a:sx n="39" d="100"/>
          <a:sy n="39" d="100"/>
        </p:scale>
        <p:origin x="-14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4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notesMaster" Target="notesMasters/notesMaster1.xml"/><Relationship Id="rId8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emf"/><Relationship Id="rId7" Type="http://schemas.openxmlformats.org/officeDocument/2006/relationships/image" Target="../media/image99.emf"/><Relationship Id="rId1" Type="http://schemas.openxmlformats.org/officeDocument/2006/relationships/image" Target="../media/image93.emf"/><Relationship Id="rId2" Type="http://schemas.openxmlformats.org/officeDocument/2006/relationships/image" Target="../media/image9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F60FF-E08F-094F-AEF4-A6BAE3E61C9F}" type="datetimeFigureOut">
              <a:rPr lang="en-US" smtClean="0"/>
              <a:pPr/>
              <a:t>9/12/15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FF975-A3AB-F74A-A8E5-AC5148FF4F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91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161976C-DF21-4ECC-AFF7-575E3AE58C95}" type="datetimeFigureOut">
              <a:rPr lang="en-US" smtClean="0"/>
              <a:pPr/>
              <a:t>9/12/15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C02360B-DB46-4E3A-95D3-D75067968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850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55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30250"/>
            <a:ext cx="4799013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54" y="4560488"/>
            <a:ext cx="5852062" cy="423947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the prior probabilities of classes p(y) may change,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the class conditional probabilities p(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Xjy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may change,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as a result, the posterior probabilities of classes p(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yjX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may change affecting the p</a:t>
            </a:r>
            <a:r>
              <a:rPr lang="nl-N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rediction</a:t>
            </a:r>
            <a:endParaRPr lang="nl-NL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input data characteristics or the relation between the input data and the target variable may change</a:t>
            </a:r>
            <a:endParaRPr lang="nl-NL" sz="120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a predictive perspective only the changes that affect the prediction</a:t>
            </a:r>
          </a:p>
          <a:p>
            <a:r>
              <a:rPr lang="nl-N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decision</a:t>
            </a:r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</a:t>
            </a:r>
            <a:r>
              <a:rPr lang="nl-N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adaptation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real concept drift refers to changes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conditional distribution of the output (i.e., target variable) given the input (input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features), while the distribution of the input may stay unchanged. A typical example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real concept drift is a change in user’s interests when following an online news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stream. Whilst the distribution of the incoming news documents often remains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same, the conditional distribution of the interesting (and thus not interesting) news documents for that user changes.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Originally a virtual drift has been defined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Kubat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1993] to occur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 to incomplete data representation rather than change in concepts in reality,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Virtual drift corresponds to change in data distribution that leads to changes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decision boundary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Tsymbal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2004],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Virtual drift is a drift that does not affect the target concept [Delany et al. 2005],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Virtual drift has been also referred to as temporary drift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Lazarescu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2004],sampling shift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Salganicoff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1997] and feature change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2007],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63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Adaptive learning algorithms can be seen as advanced incremental learning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algorithms that are able to adapt to evolution of the data generating process over time.</a:t>
            </a:r>
          </a:p>
          <a:p>
            <a:endParaRPr lang="en-US" dirty="0" smtClean="0"/>
          </a:p>
          <a:p>
            <a:r>
              <a:rPr lang="en-US" dirty="0" smtClean="0"/>
              <a:t>Prediction systems operate </a:t>
            </a:r>
            <a:r>
              <a:rPr lang="en-US" i="1" dirty="0" smtClean="0"/>
              <a:t>over time</a:t>
            </a:r>
          </a:p>
          <a:p>
            <a:pPr lvl="1"/>
            <a:r>
              <a:rPr lang="en-US" dirty="0" smtClean="0"/>
              <a:t>Changes in underlying patterns may happen</a:t>
            </a:r>
          </a:p>
          <a:p>
            <a:r>
              <a:rPr lang="en-US" dirty="0" smtClean="0"/>
              <a:t>Changes may come from different sources</a:t>
            </a:r>
          </a:p>
          <a:p>
            <a:pPr lvl="1"/>
            <a:r>
              <a:rPr lang="en-US" dirty="0" smtClean="0"/>
              <a:t>Adversary activities</a:t>
            </a:r>
            <a:r>
              <a:rPr lang="lt-LT" dirty="0" smtClean="0"/>
              <a:t> (card fraud)</a:t>
            </a:r>
            <a:endParaRPr lang="en-US" dirty="0" smtClean="0"/>
          </a:p>
          <a:p>
            <a:pPr lvl="1"/>
            <a:r>
              <a:rPr lang="en-US" dirty="0" smtClean="0"/>
              <a:t>Changes in population characteristics</a:t>
            </a:r>
            <a:r>
              <a:rPr lang="lt-LT" dirty="0" smtClean="0"/>
              <a:t> (credit scoring)</a:t>
            </a:r>
            <a:endParaRPr lang="en-US" dirty="0" smtClean="0"/>
          </a:p>
          <a:p>
            <a:pPr lvl="1"/>
            <a:r>
              <a:rPr lang="en-US" dirty="0" smtClean="0"/>
              <a:t>Changes in personal interests</a:t>
            </a:r>
            <a:r>
              <a:rPr lang="lt-LT" dirty="0" smtClean="0"/>
              <a:t> (news access)</a:t>
            </a:r>
            <a:endParaRPr lang="en-US" dirty="0" smtClean="0"/>
          </a:p>
          <a:p>
            <a:pPr lvl="1"/>
            <a:r>
              <a:rPr lang="en-US" dirty="0" smtClean="0"/>
              <a:t>Complexity of the environment</a:t>
            </a:r>
            <a:r>
              <a:rPr lang="lt-LT" dirty="0" smtClean="0"/>
              <a:t> (driverless cars)</a:t>
            </a:r>
            <a:endParaRPr lang="en-US" dirty="0" smtClean="0"/>
          </a:p>
          <a:p>
            <a:r>
              <a:rPr lang="en-US" dirty="0" smtClean="0"/>
              <a:t>Prediction systems need to be adaptive to changes over time </a:t>
            </a:r>
            <a:r>
              <a:rPr lang="en-US" dirty="0" smtClean="0">
                <a:solidFill>
                  <a:srgbClr val="800000"/>
                </a:solidFill>
              </a:rPr>
              <a:t>to </a:t>
            </a:r>
            <a:r>
              <a:rPr lang="lt-LT" dirty="0" smtClean="0">
                <a:solidFill>
                  <a:srgbClr val="800000"/>
                </a:solidFill>
              </a:rPr>
              <a:t>be up to date and useful</a:t>
            </a:r>
            <a:endParaRPr lang="en-US" i="1" dirty="0" smtClean="0">
              <a:solidFill>
                <a:srgbClr val="800000"/>
              </a:solidFill>
            </a:endParaRP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0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30250"/>
            <a:ext cx="4799013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94563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32502" y="4561501"/>
            <a:ext cx="5850198" cy="4238234"/>
          </a:xfrm>
          <a:noFill/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30250"/>
            <a:ext cx="4799013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86403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32502" y="4561501"/>
            <a:ext cx="5850198" cy="4238234"/>
          </a:xfrm>
          <a:noFill/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30250"/>
            <a:ext cx="4799013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88451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32502" y="4561501"/>
            <a:ext cx="5850198" cy="4238234"/>
          </a:xfrm>
          <a:noFill/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30250"/>
            <a:ext cx="4799013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41347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32502" y="4561501"/>
            <a:ext cx="5850198" cy="4238234"/>
          </a:xfrm>
          <a:noFill/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30250"/>
            <a:ext cx="4799013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43395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32502" y="4561501"/>
            <a:ext cx="5850198" cy="4238234"/>
          </a:xfrm>
          <a:noFill/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30250"/>
            <a:ext cx="4799013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56707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32502" y="4561501"/>
            <a:ext cx="5850198" cy="4238234"/>
          </a:xfrm>
          <a:noFill/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30250"/>
            <a:ext cx="4799013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58755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32502" y="4561501"/>
            <a:ext cx="5850198" cy="4238234"/>
          </a:xfrm>
          <a:noFill/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9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03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accuracy, safely, stability in</a:t>
            </a:r>
            <a:r>
              <a:rPr lang="en-US" baseline="0" dirty="0" smtClean="0"/>
              <a:t> variety of settings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Context-awareness may become an answer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74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Privacy policy</a:t>
            </a:r>
            <a:r>
              <a:rPr lang="en-US" baseline="0" dirty="0" smtClean="0"/>
              <a:t> vs. profiling policy</a:t>
            </a:r>
          </a:p>
          <a:p>
            <a:r>
              <a:rPr lang="en-US" dirty="0" smtClean="0"/>
              <a:t>backlash against mining of student data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www.corpwatch.org</a:t>
            </a:r>
            <a:r>
              <a:rPr lang="en-US" dirty="0" smtClean="0"/>
              <a:t>/</a:t>
            </a:r>
            <a:r>
              <a:rPr lang="en-US" dirty="0" err="1" smtClean="0"/>
              <a:t>article.php?id</a:t>
            </a:r>
            <a:r>
              <a:rPr lang="en-US" dirty="0" smtClean="0"/>
              <a:t>=15951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dyn.politico.com</a:t>
            </a:r>
            <a:r>
              <a:rPr lang="en-US" dirty="0" smtClean="0"/>
              <a:t>/</a:t>
            </a:r>
            <a:r>
              <a:rPr lang="en-US" dirty="0" err="1" smtClean="0"/>
              <a:t>printstory.cfm?uuid</a:t>
            </a:r>
            <a:r>
              <a:rPr lang="en-US" dirty="0" smtClean="0"/>
              <a:t>=5262F339-E833-4C1F-A9F7-8A0F20BC2F13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64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postcard from the World’s Fair in Paris, Circa 1899 predicting what learning will be like in France in the year 2000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commons.wikimedia.org</a:t>
            </a:r>
            <a:r>
              <a:rPr lang="en-US" dirty="0" smtClean="0"/>
              <a:t>/wiki/</a:t>
            </a:r>
            <a:r>
              <a:rPr lang="en-US" dirty="0" err="1" smtClean="0"/>
              <a:t>Category:France_in_XXI_Century</a:t>
            </a:r>
            <a:r>
              <a:rPr lang="en-US" dirty="0" smtClean="0"/>
              <a:t>_(fiction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“Data </a:t>
            </a:r>
            <a:r>
              <a:rPr lang="en-US" dirty="0" smtClean="0"/>
              <a:t>is all I </a:t>
            </a:r>
            <a:r>
              <a:rPr lang="en-US" dirty="0" smtClean="0"/>
              <a:t>need”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53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конфиденциальность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39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are they wrong, how are the biased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(Personalized) Medicine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3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assumed specification is incorrect in that it omits an independent variable that is correlated with both the dependent variable and one or more included independent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20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30250"/>
            <a:ext cx="4799013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55" y="4560488"/>
            <a:ext cx="5852062" cy="423947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30250"/>
            <a:ext cx="4799013" cy="359886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55" y="4560488"/>
            <a:ext cx="5852062" cy="4239472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order to treat similar individuals similarly we must collect more data about individuals. Connections between privacy-preserving and fair predictive modeling.</a:t>
            </a:r>
            <a:r>
              <a:rPr lang="en-US" baseline="0" dirty="0" smtClean="0"/>
              <a:t> (Cynthia </a:t>
            </a:r>
            <a:r>
              <a:rPr lang="en-US" baseline="0" dirty="0" err="1" smtClean="0"/>
              <a:t>Dwork</a:t>
            </a:r>
            <a:r>
              <a:rPr lang="en-US" baseline="0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myweps.com</a:t>
            </a:r>
            <a:r>
              <a:rPr lang="en-US" dirty="0" smtClean="0"/>
              <a:t>/</a:t>
            </a:r>
            <a:r>
              <a:rPr lang="en-US" dirty="0" err="1" smtClean="0"/>
              <a:t>moodle</a:t>
            </a:r>
            <a:r>
              <a:rPr lang="en-US" dirty="0" smtClean="0"/>
              <a:t>/course/</a:t>
            </a:r>
            <a:r>
              <a:rPr lang="en-US" dirty="0" err="1" smtClean="0"/>
              <a:t>view.php?id</a:t>
            </a:r>
            <a:r>
              <a:rPr lang="en-US" dirty="0" smtClean="0"/>
              <a:t>=286#section-1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www.cs.ucdavis.edu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-content/uploads/2014/10/FA14-Cynthia-Dwork-CS-logo-22.jpg?d96c63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www.cs.toronto.edu</a:t>
            </a:r>
            <a:r>
              <a:rPr lang="en-US" dirty="0" smtClean="0"/>
              <a:t>/~</a:t>
            </a:r>
            <a:r>
              <a:rPr lang="en-US" dirty="0" err="1" smtClean="0"/>
              <a:t>zemel</a:t>
            </a:r>
            <a:r>
              <a:rPr lang="en-US" dirty="0" smtClean="0"/>
              <a:t>/documents/fairAwareItcs2012.pdf	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www.springer.com</a:t>
            </a:r>
            <a:r>
              <a:rPr lang="en-US" dirty="0" smtClean="0"/>
              <a:t>/engineering/</a:t>
            </a:r>
            <a:r>
              <a:rPr lang="en-US" dirty="0" err="1" smtClean="0"/>
              <a:t>computational+intelligence+and+complexity</a:t>
            </a:r>
            <a:r>
              <a:rPr lang="en-US" dirty="0" smtClean="0"/>
              <a:t>/book/978-3-642-30486-6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84203F"/>
                </a:solidFill>
              </a:rPr>
              <a:t>Poor understanding of trade-offs</a:t>
            </a:r>
          </a:p>
          <a:p>
            <a:pPr lvl="1"/>
            <a:r>
              <a:rPr lang="en-US" i="1" dirty="0" smtClean="0">
                <a:solidFill>
                  <a:srgbClr val="84203F"/>
                </a:solidFill>
              </a:rPr>
              <a:t>Privacy-personalization, personalization-discrimination, economic utility – discrimination,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“A new digital ecology is evolving, and humans are being left behind”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09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BB7B74C-75DA-4199-ACCB-28F8DCBF7C4F}" type="slidenum">
              <a:rPr lang="nl-NL" smtClean="0"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54</a:t>
            </a:fld>
            <a:endParaRPr lang="nl-NL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PT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7C330BC-1C83-43EF-A175-21944FA35ADB}" type="slidenum">
              <a:rPr lang="nl-NL" smtClean="0">
                <a:ea typeface="ＭＳ Ｐゴシック" pitchFamily="34" charset="-128"/>
              </a:rPr>
              <a:pPr>
                <a:defRPr/>
              </a:pPr>
              <a:t>55</a:t>
            </a:fld>
            <a:endParaRPr lang="nl-NL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PT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48569E6-478B-49D5-A48A-6A8F648972C7}" type="slidenum">
              <a:rPr lang="en-GB" smtClean="0">
                <a:ea typeface="ＭＳ Ｐゴシック" pitchFamily="34" charset="-128"/>
              </a:rPr>
              <a:pPr>
                <a:defRPr/>
              </a:pPr>
              <a:t>56</a:t>
            </a:fld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Changes is demand</a:t>
            </a:r>
          </a:p>
          <a:p>
            <a:r>
              <a:rPr lang="en-US" dirty="0" smtClean="0"/>
              <a:t>In an individual resource adjusting based on observations how other products are behaving</a:t>
            </a:r>
          </a:p>
          <a:p>
            <a:pPr lvl="1"/>
            <a:r>
              <a:rPr lang="en-US" dirty="0" smtClean="0"/>
              <a:t>Before moving to Holland I thought that the demand for different kinds of beers would be the same</a:t>
            </a:r>
          </a:p>
          <a:p>
            <a:pPr lvl="1"/>
            <a:r>
              <a:rPr lang="en-US" dirty="0" smtClean="0"/>
              <a:t>200+ of Dutch and Belgium beers was an eye opener, summer and fall beer, </a:t>
            </a:r>
            <a:r>
              <a:rPr lang="en-US" dirty="0" err="1" smtClean="0"/>
              <a:t>christmass</a:t>
            </a:r>
            <a:r>
              <a:rPr lang="en-US" dirty="0" smtClean="0"/>
              <a:t> beer, placing them into the same </a:t>
            </a:r>
            <a:r>
              <a:rPr lang="en-US" dirty="0" err="1" smtClean="0"/>
              <a:t>bukker</a:t>
            </a:r>
            <a:r>
              <a:rPr lang="en-US" dirty="0" smtClean="0"/>
              <a:t> would be wrong 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37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it is not that easy in online and even offline settings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6D776E-0748-4473-B952-A70CDC10EFA3}" type="slidenum">
              <a:rPr lang="en-US">
                <a:cs typeface="Arial" charset="0"/>
              </a:rPr>
              <a:pPr/>
              <a:t>60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vs. monitoring cameras </a:t>
            </a:r>
            <a:r>
              <a:rPr lang="en-US" dirty="0" err="1" smtClean="0"/>
              <a:t>vs</a:t>
            </a:r>
            <a:r>
              <a:rPr lang="en-US" dirty="0" smtClean="0"/>
              <a:t> GPS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Running from Auditorium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8A415E-A3BC-4937-AFFE-2028F60CB5F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487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Learning at scale, synergy of R&amp;D</a:t>
            </a:r>
          </a:p>
          <a:p>
            <a:r>
              <a:rPr lang="en-US" dirty="0" smtClean="0"/>
              <a:t>Efficient way to … organize A/B testing</a:t>
            </a:r>
          </a:p>
          <a:p>
            <a:endParaRPr lang="en-US" dirty="0" smtClean="0"/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then explain the following four key challenges we need to address to</a:t>
            </a:r>
          </a:p>
          <a:p>
            <a:r>
              <a:rPr lang="en-US" dirty="0" smtClean="0"/>
              <a:t>empower EDM and LA with more effective and informative means: </a:t>
            </a:r>
          </a:p>
          <a:p>
            <a:r>
              <a:rPr lang="en-US" dirty="0" smtClean="0"/>
              <a:t>(1)</a:t>
            </a:r>
            <a:r>
              <a:rPr lang="en-US" baseline="0" dirty="0" smtClean="0"/>
              <a:t> </a:t>
            </a:r>
            <a:r>
              <a:rPr lang="en-US" dirty="0" smtClean="0"/>
              <a:t>bridging learning sciences educational background knowledge, and EDM</a:t>
            </a:r>
            <a:r>
              <a:rPr lang="en-US" baseline="0" dirty="0" smtClean="0"/>
              <a:t> </a:t>
            </a:r>
            <a:r>
              <a:rPr lang="en-US" dirty="0" smtClean="0"/>
              <a:t>and LA together; </a:t>
            </a:r>
          </a:p>
          <a:p>
            <a:r>
              <a:rPr lang="en-US" dirty="0" smtClean="0"/>
              <a:t>(2) discovering actionable knowledge from the</a:t>
            </a:r>
          </a:p>
          <a:p>
            <a:r>
              <a:rPr lang="en-US" dirty="0" smtClean="0"/>
              <a:t>randomized controlled trials, i.e. going beyond the rejection of a</a:t>
            </a:r>
          </a:p>
          <a:p>
            <a:r>
              <a:rPr lang="en-US" dirty="0" smtClean="0"/>
              <a:t>null hypothesis and comparing effectiveness of different strategies;</a:t>
            </a:r>
          </a:p>
          <a:p>
            <a:r>
              <a:rPr lang="en-US" dirty="0" smtClean="0"/>
              <a:t>(3) modeling context and temporal dynamics of learning processes; </a:t>
            </a:r>
          </a:p>
          <a:p>
            <a:r>
              <a:rPr lang="en-US" dirty="0" smtClean="0"/>
              <a:t>(4)</a:t>
            </a:r>
            <a:r>
              <a:rPr lang="en-US" baseline="0" dirty="0" smtClean="0"/>
              <a:t> </a:t>
            </a:r>
            <a:r>
              <a:rPr lang="en-US" dirty="0" smtClean="0"/>
              <a:t>understanding, identifying and accounting for biases in the</a:t>
            </a:r>
          </a:p>
          <a:p>
            <a:r>
              <a:rPr lang="en-US" dirty="0" smtClean="0"/>
              <a:t>educational data we use in analytics.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93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Discovering better models of what is hard for students to learn</a:t>
            </a:r>
          </a:p>
          <a:p>
            <a:r>
              <a:rPr lang="en-US" dirty="0" smtClean="0"/>
              <a:t>Do educators know what they know?</a:t>
            </a:r>
          </a:p>
          <a:p>
            <a:r>
              <a:rPr lang="en-US" dirty="0" err="1" smtClean="0"/>
              <a:t>Datashop</a:t>
            </a:r>
            <a:r>
              <a:rPr lang="en-US" dirty="0" smtClean="0"/>
              <a:t> learning curve analytics</a:t>
            </a:r>
          </a:p>
          <a:p>
            <a:r>
              <a:rPr lang="en-US" dirty="0" smtClean="0"/>
              <a:t>Open science/open ML initiative to accumulate results of tons of experiments</a:t>
            </a:r>
          </a:p>
          <a:p>
            <a:r>
              <a:rPr lang="en-US" dirty="0" smtClean="0"/>
              <a:t>Recognized need for data-driven explanatory models of learners; Intuitive design is not reliable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A/B testing popularity: like in </a:t>
            </a:r>
            <a:r>
              <a:rPr lang="en-US" dirty="0" err="1" smtClean="0"/>
              <a:t>recsys</a:t>
            </a:r>
            <a:r>
              <a:rPr lang="en-US" dirty="0" smtClean="0"/>
              <a:t>, IR, computational advertising – relatively cheap and relatively efficient because of a wide-spread and reliable flow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712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Demographics (gender, race, income, education of parents)</a:t>
            </a:r>
          </a:p>
          <a:p>
            <a:r>
              <a:rPr lang="en-US" dirty="0" smtClean="0"/>
              <a:t>Proxies to demographics (home address or school location)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Some (un)known artifacts of data collection</a:t>
            </a:r>
          </a:p>
          <a:p>
            <a:pPr lvl="1"/>
            <a:r>
              <a:rPr lang="en-US" dirty="0" smtClean="0"/>
              <a:t>Different instances of a course</a:t>
            </a:r>
          </a:p>
          <a:p>
            <a:pPr lvl="1"/>
            <a:r>
              <a:rPr lang="en-US" dirty="0" smtClean="0"/>
              <a:t>Different instructors</a:t>
            </a:r>
          </a:p>
          <a:p>
            <a:pPr lvl="1"/>
            <a:r>
              <a:rPr lang="en-US" dirty="0" smtClean="0"/>
              <a:t>Different groups (locations)</a:t>
            </a: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Discovering better models of what is hard for students to learn</a:t>
            </a:r>
          </a:p>
          <a:p>
            <a:r>
              <a:rPr lang="en-US" dirty="0" smtClean="0"/>
              <a:t>Do educators know what they know?</a:t>
            </a:r>
          </a:p>
          <a:p>
            <a:r>
              <a:rPr lang="en-US" dirty="0" err="1" smtClean="0"/>
              <a:t>Datashop</a:t>
            </a:r>
            <a:r>
              <a:rPr lang="en-US" dirty="0" smtClean="0"/>
              <a:t> learning curve analytics</a:t>
            </a:r>
          </a:p>
          <a:p>
            <a:r>
              <a:rPr lang="en-US" dirty="0" smtClean="0"/>
              <a:t>Open science/open ML initiative to accumulate results of tons of experiments</a:t>
            </a:r>
          </a:p>
          <a:p>
            <a:r>
              <a:rPr lang="en-US" dirty="0" smtClean="0"/>
              <a:t>Recognized need for data-driven explanatory models of learners; Intuitive design is not reliable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A/B testing popularity: like in </a:t>
            </a:r>
            <a:r>
              <a:rPr lang="en-US" dirty="0" err="1" smtClean="0"/>
              <a:t>recsys</a:t>
            </a:r>
            <a:r>
              <a:rPr lang="en-US" dirty="0" smtClean="0"/>
              <a:t>, IR, computational advertising – relatively cheap and relatively efficient because of a wide-spread and reliable flow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7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are they wrong, how are the biased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</a:t>
            </a:r>
            <a:r>
              <a:rPr lang="en-US" dirty="0" smtClean="0"/>
              <a:t>Personalized) Medicine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537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Contextual features</a:t>
            </a:r>
            <a:r>
              <a:rPr lang="en-US" baseline="0" dirty="0" smtClean="0"/>
              <a:t> – are not necessary predictive, or define the object,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Changes in the population of people vs. changes in the population of pathogens (more and more develop resistance)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(</a:t>
            </a:r>
            <a:r>
              <a:rPr lang="en-US" dirty="0" err="1" smtClean="0">
                <a:ea typeface="ＭＳ Ｐゴシック" pitchFamily="34" charset="-128"/>
              </a:rPr>
              <a:t>Tsymbal</a:t>
            </a:r>
            <a:r>
              <a:rPr lang="en-US" dirty="0" smtClean="0">
                <a:ea typeface="ＭＳ Ｐゴシック" pitchFamily="34" charset="-128"/>
              </a:rPr>
              <a:t> et al., 08)</a:t>
            </a:r>
            <a:endParaRPr lang="pt-PT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3FE536-C501-40B8-8315-025167935FF0}" type="slidenum">
              <a:rPr lang="en-GB" smtClean="0">
                <a:ea typeface="MS PGothic" pitchFamily="34" charset="-128"/>
              </a:rPr>
              <a:pPr/>
              <a:t>79</a:t>
            </a:fld>
            <a:endParaRPr lang="en-GB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64CD95-6E42-48BF-8F5C-FF3700969334}" type="slidenum">
              <a:rPr lang="en-US" smtClean="0">
                <a:ea typeface="MS PGothic" pitchFamily="34" charset="-128"/>
              </a:rPr>
              <a:pPr/>
              <a:t>80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5238" y="727075"/>
            <a:ext cx="4784725" cy="3589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2476"/>
            <a:ext cx="5365750" cy="4317999"/>
          </a:xfrm>
          <a:noFill/>
        </p:spPr>
        <p:txBody>
          <a:bodyPr/>
          <a:lstStyle/>
          <a:p>
            <a:r>
              <a:rPr lang="en-US" altLang="zh-CN" dirty="0" smtClean="0"/>
              <a:t>Antibiotic resistance results from gene action. Bacteria acquire genes conferring resistance in any of three ways. </a:t>
            </a:r>
          </a:p>
          <a:p>
            <a:r>
              <a:rPr lang="en-US" dirty="0" smtClean="0"/>
              <a:t>Different ways how resistance may happen</a:t>
            </a:r>
          </a:p>
          <a:p>
            <a:r>
              <a:rPr lang="en-US" dirty="0" smtClean="0"/>
              <a:t>Different ways how resistance may spread</a:t>
            </a:r>
          </a:p>
          <a:p>
            <a:r>
              <a:rPr lang="en-US" dirty="0" smtClean="0"/>
              <a:t>Physical connections/hospital organization </a:t>
            </a:r>
          </a:p>
          <a:p>
            <a:r>
              <a:rPr lang="en-US" dirty="0" smtClean="0"/>
              <a:t>Local drift</a:t>
            </a:r>
          </a:p>
          <a:p>
            <a:r>
              <a:rPr lang="en-US" dirty="0" smtClean="0"/>
              <a:t>Solution:</a:t>
            </a:r>
          </a:p>
          <a:p>
            <a:pPr lvl="1"/>
            <a:r>
              <a:rPr lang="en-US" dirty="0" smtClean="0"/>
              <a:t>Contextual approach at the instance level</a:t>
            </a:r>
          </a:p>
          <a:p>
            <a:pPr lvl="1"/>
            <a:r>
              <a:rPr lang="en-US" dirty="0" smtClean="0"/>
              <a:t>Dynamic integration of classifiers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err="1" smtClean="0"/>
              <a:t>adapting</a:t>
            </a:r>
            <a:r>
              <a:rPr lang="nl-NL" sz="1200" dirty="0" smtClean="0"/>
              <a:t> </a:t>
            </a:r>
            <a:r>
              <a:rPr lang="nl-NL" sz="1200" dirty="0" err="1" smtClean="0"/>
              <a:t>to</a:t>
            </a:r>
            <a:r>
              <a:rPr lang="nl-NL" sz="1200" dirty="0" smtClean="0"/>
              <a:t> changes </a:t>
            </a:r>
            <a:r>
              <a:rPr lang="en-US" sz="1200" dirty="0" smtClean="0"/>
              <a:t>would be more effective if the first peers to ‘suffer’ can share their knowledge with other peers in a controlled manner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571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Reactive – assume that</a:t>
            </a:r>
            <a:r>
              <a:rPr lang="en-US" baseline="0" dirty="0" smtClean="0"/>
              <a:t> it may happen, monitor for it and get ready to refine the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we</a:t>
            </a:r>
            <a:r>
              <a:rPr lang="en-US" baseline="0" dirty="0" smtClean="0"/>
              <a:t> need to do about it – update model – or detect the change, or also locate it and explain it,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Research:</a:t>
            </a:r>
          </a:p>
          <a:p>
            <a:r>
              <a:rPr lang="en-US" dirty="0" smtClean="0"/>
              <a:t>Change is unpredictable, typically sudden</a:t>
            </a:r>
          </a:p>
          <a:p>
            <a:r>
              <a:rPr lang="en-US" dirty="0" smtClean="0"/>
              <a:t>True labels are available right after casting predictions for verification/relevance feedback </a:t>
            </a:r>
          </a:p>
          <a:p>
            <a:r>
              <a:rPr lang="en-US" dirty="0" smtClean="0"/>
              <a:t>Only one type of change and for a particular reason is anticipated/monitored for</a:t>
            </a:r>
          </a:p>
          <a:p>
            <a:r>
              <a:rPr lang="en-US" dirty="0" smtClean="0"/>
              <a:t>Only one object corresponds to a concept</a:t>
            </a:r>
          </a:p>
          <a:p>
            <a:r>
              <a:rPr lang="en-US" dirty="0" smtClean="0"/>
              <a:t>No closed loop control</a:t>
            </a:r>
          </a:p>
          <a:p>
            <a:r>
              <a:rPr lang="en-US" dirty="0" smtClean="0"/>
              <a:t>No bias due to adaptation</a:t>
            </a:r>
          </a:p>
          <a:p>
            <a:r>
              <a:rPr lang="en-US" dirty="0" smtClean="0"/>
              <a:t>We can replay the history, multiple times if needed to fine-tune the parameters</a:t>
            </a:r>
          </a:p>
          <a:p>
            <a:endParaRPr lang="en-US" dirty="0" smtClean="0"/>
          </a:p>
          <a:p>
            <a:r>
              <a:rPr lang="en-US" dirty="0" smtClean="0"/>
              <a:t>Reality:</a:t>
            </a:r>
          </a:p>
          <a:p>
            <a:endParaRPr lang="en-US" dirty="0" smtClean="0"/>
          </a:p>
          <a:p>
            <a:r>
              <a:rPr lang="en-US" dirty="0" smtClean="0"/>
              <a:t>Changes may (re-)occur multiple times </a:t>
            </a:r>
          </a:p>
          <a:p>
            <a:pPr lvl="1"/>
            <a:r>
              <a:rPr lang="en-US" dirty="0" smtClean="0"/>
              <a:t>during the analytics lifetime of an object</a:t>
            </a:r>
          </a:p>
          <a:p>
            <a:pPr lvl="1"/>
            <a:r>
              <a:rPr lang="en-US" dirty="0" smtClean="0"/>
              <a:t>across multiple  objects with related behavior</a:t>
            </a:r>
          </a:p>
          <a:p>
            <a:pPr lvl="1"/>
            <a:r>
              <a:rPr lang="en-US" dirty="0" smtClean="0"/>
              <a:t>need to monitor for different kinds of changes</a:t>
            </a:r>
          </a:p>
          <a:p>
            <a:r>
              <a:rPr lang="en-US" dirty="0" smtClean="0"/>
              <a:t>Multi-sensory environment/data, </a:t>
            </a:r>
          </a:p>
          <a:p>
            <a:pPr lvl="1"/>
            <a:r>
              <a:rPr lang="en-US" dirty="0" smtClean="0"/>
              <a:t>each somewhat unreliable</a:t>
            </a:r>
          </a:p>
          <a:p>
            <a:pPr lvl="1"/>
            <a:r>
              <a:rPr lang="en-US" dirty="0" smtClean="0"/>
              <a:t>but allowing to collaboratively manifest CD  </a:t>
            </a:r>
          </a:p>
          <a:p>
            <a:r>
              <a:rPr lang="en-US" dirty="0" smtClean="0"/>
              <a:t>Labels are not (immediately) available</a:t>
            </a:r>
          </a:p>
          <a:p>
            <a:r>
              <a:rPr lang="en-US" dirty="0" smtClean="0"/>
              <a:t>Labels ≠ Ground truth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 smtClean="0"/>
              <a:t>Background knowledge about the process/ changes may be available  </a:t>
            </a:r>
          </a:p>
          <a:p>
            <a:r>
              <a:rPr lang="en-US" dirty="0" smtClean="0"/>
              <a:t>Need to deploy to evaluate/</a:t>
            </a:r>
            <a:r>
              <a:rPr lang="en-US" dirty="0" err="1" smtClean="0"/>
              <a:t>finetune</a:t>
            </a:r>
            <a:r>
              <a:rPr lang="en-US" dirty="0" smtClean="0"/>
              <a:t> properly </a:t>
            </a:r>
            <a:endParaRPr lang="nl-NL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09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Skip if lack of time</a:t>
            </a:r>
            <a:endParaRPr lang="nl-NL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A39B76-1BA0-49F2-B73D-ADD8FEE29A42}" type="slidenum">
              <a:rPr lang="nl-NL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A39B76-1BA0-49F2-B73D-ADD8FEE29A42}" type="slidenum">
              <a:rPr lang="nl-NL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Of it we make an example of developing predictive model for a driverless car, we would not like to call a data scientist</a:t>
            </a:r>
            <a:r>
              <a:rPr lang="en-US" baseline="0" dirty="0" smtClean="0"/>
              <a:t> every time the road conditions change. We want models to be capable of recognizing relevant contexts and adjusting their predictions accordingly.</a:t>
            </a:r>
            <a:endParaRPr lang="nl-NL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A39B76-1BA0-49F2-B73D-ADD8FEE29A42}" type="slidenum">
              <a:rPr lang="nl-NL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Skip if lack of time</a:t>
            </a:r>
            <a:endParaRPr lang="nl-NL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A39B76-1BA0-49F2-B73D-ADD8FEE29A42}" type="slidenum">
              <a:rPr lang="nl-NL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360B-DB46-4E3A-95D3-D7506796853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6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35352" y="6356350"/>
            <a:ext cx="1904400" cy="365125"/>
          </a:xfrm>
        </p:spPr>
        <p:txBody>
          <a:bodyPr/>
          <a:lstStyle/>
          <a:p>
            <a:r>
              <a:rPr lang="en-US" dirty="0" smtClean="0"/>
              <a:t>Learning Analytics Seminar,  </a:t>
            </a:r>
          </a:p>
          <a:p>
            <a:r>
              <a:rPr lang="en-US" dirty="0" smtClean="0"/>
              <a:t>August 30-31, Utrecht, NL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>
            <a:lvl1pPr algn="r">
              <a:defRPr/>
            </a:lvl1pPr>
          </a:lstStyle>
          <a:p>
            <a:fld id="{6614ECFC-E50C-43D3-B8F0-45E8546E5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Educational Data Mining &amp; Learning Analytics for All:  Potential, Dangers, Challenges</a:t>
            </a:r>
          </a:p>
          <a:p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5037"/>
          </a:xfrm>
        </p:spPr>
        <p:txBody>
          <a:bodyPr/>
          <a:lstStyle>
            <a:lvl1pPr>
              <a:defRPr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35352" y="6356350"/>
            <a:ext cx="1904400" cy="365125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Learning Analytics Seminar,  </a:t>
            </a:r>
          </a:p>
          <a:p>
            <a:r>
              <a:rPr lang="en-US" dirty="0" smtClean="0"/>
              <a:t>August 30-31, Utrecht, NL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>
            <a:lvl1pPr algn="r"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614ECFC-E50C-43D3-B8F0-45E8546E5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b="1" i="1" dirty="0" smtClean="0"/>
              <a:t>Educational Data Mining &amp; Learning Analytics for All:  Potential, Dangers, Challenges</a:t>
            </a:r>
          </a:p>
          <a:p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67544" y="908720"/>
            <a:ext cx="8208912" cy="0"/>
          </a:xfrm>
          <a:prstGeom prst="line">
            <a:avLst/>
          </a:prstGeom>
          <a:ln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35352" y="6356350"/>
            <a:ext cx="1904400" cy="365125"/>
          </a:xfrm>
        </p:spPr>
        <p:txBody>
          <a:bodyPr/>
          <a:lstStyle/>
          <a:p>
            <a:r>
              <a:rPr lang="en-US" dirty="0" smtClean="0"/>
              <a:t>Learning Analytics Seminar,  </a:t>
            </a:r>
          </a:p>
          <a:p>
            <a:r>
              <a:rPr lang="en-US" dirty="0" smtClean="0"/>
              <a:t>August 30-31, Utrecht, NL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>
            <a:lvl1pPr algn="r">
              <a:defRPr/>
            </a:lvl1pPr>
          </a:lstStyle>
          <a:p>
            <a:fld id="{6614ECFC-E50C-43D3-B8F0-45E8546E5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Educational Data Mining &amp; Learning Analytics for All:  Potential, Dangers, Challenges</a:t>
            </a:r>
          </a:p>
          <a:p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35352" y="6356350"/>
            <a:ext cx="1904400" cy="365125"/>
          </a:xfrm>
        </p:spPr>
        <p:txBody>
          <a:bodyPr/>
          <a:lstStyle/>
          <a:p>
            <a:r>
              <a:rPr lang="en-US" dirty="0" smtClean="0"/>
              <a:t>Learning Analytics Seminar,  </a:t>
            </a:r>
          </a:p>
          <a:p>
            <a:r>
              <a:rPr lang="en-US" dirty="0" smtClean="0"/>
              <a:t>August 30-31, Utrecht, NL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>
            <a:lvl1pPr algn="r">
              <a:defRPr/>
            </a:lvl1pPr>
          </a:lstStyle>
          <a:p>
            <a:fld id="{6614ECFC-E50C-43D3-B8F0-45E8546E5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Educational Data Mining &amp; Learning Analytics for All:  Potential, Dangers, Challenges</a:t>
            </a:r>
          </a:p>
          <a:p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274638"/>
            <a:ext cx="7427912" cy="561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196975"/>
            <a:ext cx="3889375" cy="4929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196975"/>
            <a:ext cx="3889375" cy="4929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70113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21.05.08</a:t>
            </a:r>
          </a:p>
          <a:p>
            <a:r>
              <a:rPr lang="en-US"/>
              <a:t>Turnhout, Belgium</a:t>
            </a:r>
            <a:br>
              <a:rPr lang="en-US"/>
            </a:b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1275" y="6408738"/>
            <a:ext cx="4321175" cy="476250"/>
          </a:xfrm>
        </p:spPr>
        <p:txBody>
          <a:bodyPr/>
          <a:lstStyle>
            <a:lvl1pPr>
              <a:defRPr sz="1200" i="0"/>
            </a:lvl1pPr>
          </a:lstStyle>
          <a:p>
            <a:r>
              <a:rPr lang="en-US" dirty="0"/>
              <a:t>Educational Data Mining Frontiers</a:t>
            </a:r>
          </a:p>
          <a:p>
            <a:r>
              <a:rPr lang="en-US" dirty="0"/>
              <a:t>by M. Pechenizkiy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56550" y="6408738"/>
            <a:ext cx="730250" cy="476250"/>
          </a:xfrm>
        </p:spPr>
        <p:txBody>
          <a:bodyPr/>
          <a:lstStyle>
            <a:lvl1pPr>
              <a:defRPr/>
            </a:lvl1pPr>
          </a:lstStyle>
          <a:p>
            <a:fld id="{FE0EACBF-7541-4E5B-AE30-986061A350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74899"/>
            <a:ext cx="8219856" cy="561813"/>
          </a:xfrm>
          <a:prstGeom prst="rect">
            <a:avLst/>
          </a:prstGeom>
        </p:spPr>
        <p:txBody>
          <a:bodyPr/>
          <a:lstStyle>
            <a:lvl1pPr algn="l">
              <a:defRPr sz="2400" b="1" spc="-100" baseline="0">
                <a:latin typeface="Lucida Sans Unicode" pitchFamily="34" charset="0"/>
                <a:cs typeface="Lucida Sans Unicode" pitchFamily="34" charset="0"/>
              </a:defRPr>
            </a:lvl1pPr>
          </a:lstStyle>
          <a:p>
            <a:r>
              <a:rPr lang="de-DE" dirty="0" smtClean="0"/>
              <a:t>Click to edit Master title style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9134"/>
            <a:ext cx="159385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IEEE CBMS 2010</a:t>
            </a:r>
          </a:p>
          <a:p>
            <a:pPr>
              <a:defRPr/>
            </a:pPr>
            <a:r>
              <a:rPr lang="en-US" dirty="0" smtClean="0"/>
              <a:t>Perth, Australia 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24075" y="6408738"/>
            <a:ext cx="6048375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Handling Concept Drift in Medical Applications: </a:t>
            </a:r>
            <a:r>
              <a:rPr lang="en-US" i="1" dirty="0" smtClean="0"/>
              <a:t>Importance, Challenges and Solutions</a:t>
            </a:r>
          </a:p>
          <a:p>
            <a:pPr>
              <a:defRPr/>
            </a:pPr>
            <a:r>
              <a:rPr lang="en-US" dirty="0" smtClean="0"/>
              <a:t>© M. </a:t>
            </a:r>
            <a:r>
              <a:rPr lang="en-US" dirty="0" err="1" smtClean="0"/>
              <a:t>Pechenizkiy</a:t>
            </a:r>
            <a:r>
              <a:rPr lang="en-US" dirty="0" smtClean="0"/>
              <a:t> and I. </a:t>
            </a:r>
            <a:r>
              <a:rPr lang="en-US" dirty="0" err="1" smtClean="0"/>
              <a:t>Zliobaite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56550" y="6408738"/>
            <a:ext cx="73025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0006F-2D1E-4657-A538-45464C229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561813"/>
          </a:xfrm>
          <a:prstGeom prst="rect">
            <a:avLst/>
          </a:prstGeom>
        </p:spPr>
        <p:txBody>
          <a:bodyPr/>
          <a:lstStyle>
            <a:lvl1pPr algn="l">
              <a:defRPr sz="2400" b="1" spc="-100" baseline="0">
                <a:latin typeface="Lucida Sans Unicode" pitchFamily="34" charset="0"/>
                <a:cs typeface="Lucida Sans Unicode" pitchFamily="34" charset="0"/>
              </a:defRPr>
            </a:lvl1pPr>
          </a:lstStyle>
          <a:p>
            <a:r>
              <a:rPr lang="de-DE" dirty="0" smtClean="0"/>
              <a:t>Click to edit Master title style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2565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00"/>
              </a:spcBef>
              <a:spcAft>
                <a:spcPts val="400"/>
              </a:spcAft>
              <a:buNone/>
              <a:defRPr sz="2200" spc="-100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1pPr>
            <a:lvl2pPr>
              <a:spcBef>
                <a:spcPts val="800"/>
              </a:spcBef>
              <a:spcAft>
                <a:spcPts val="400"/>
              </a:spcAft>
              <a:defRPr spc="-100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2pPr>
            <a:lvl3pPr>
              <a:spcBef>
                <a:spcPts val="800"/>
              </a:spcBef>
              <a:spcAft>
                <a:spcPts val="400"/>
              </a:spcAft>
              <a:defRPr sz="1800" spc="-100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3pPr>
            <a:lvl4pPr>
              <a:spcBef>
                <a:spcPts val="800"/>
              </a:spcBef>
              <a:spcAft>
                <a:spcPts val="400"/>
              </a:spcAft>
              <a:defRPr spc="-100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4pPr>
            <a:lvl5pPr>
              <a:spcBef>
                <a:spcPts val="800"/>
              </a:spcBef>
              <a:spcAft>
                <a:spcPts val="400"/>
              </a:spcAft>
              <a:defRPr spc="-100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de-DE" dirty="0" smtClean="0"/>
              <a:t>Click to edit Master text styles</a:t>
            </a:r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smtClean="0"/>
              <a:t>Fourth level</a:t>
            </a:r>
          </a:p>
          <a:p>
            <a:pPr lvl="4"/>
            <a:r>
              <a:rPr lang="de-DE" dirty="0" smtClean="0"/>
              <a:t>Fifth level</a:t>
            </a:r>
            <a:endParaRPr lang="de-DE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9134"/>
            <a:ext cx="159385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IEEE CBMS 2010</a:t>
            </a:r>
          </a:p>
          <a:p>
            <a:pPr>
              <a:defRPr/>
            </a:pPr>
            <a:r>
              <a:rPr lang="en-US" dirty="0" smtClean="0"/>
              <a:t>Perth, Australia 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24075" y="6408738"/>
            <a:ext cx="6048375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Handling Concept Drift in Medical Applications: </a:t>
            </a:r>
            <a:r>
              <a:rPr lang="en-US" i="1" dirty="0" smtClean="0"/>
              <a:t>Importance, Challenges and Solutions</a:t>
            </a:r>
          </a:p>
          <a:p>
            <a:pPr>
              <a:defRPr/>
            </a:pPr>
            <a:r>
              <a:rPr lang="en-US" dirty="0" smtClean="0"/>
              <a:t>© M. Pechenizkiy and I. </a:t>
            </a:r>
            <a:r>
              <a:rPr lang="en-US" dirty="0" err="1" smtClean="0"/>
              <a:t>Zliobaite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56550" y="6408738"/>
            <a:ext cx="73025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0006F-2D1E-4657-A538-45464C229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561813"/>
          </a:xfrm>
          <a:prstGeom prst="rect">
            <a:avLst/>
          </a:prstGeom>
        </p:spPr>
        <p:txBody>
          <a:bodyPr/>
          <a:lstStyle>
            <a:lvl1pPr algn="l">
              <a:defRPr sz="2400" b="1" spc="-100" baseline="0">
                <a:latin typeface="Lucida Sans Unicode" pitchFamily="34" charset="0"/>
                <a:cs typeface="Lucida Sans Unicode" pitchFamily="34" charset="0"/>
              </a:defRPr>
            </a:lvl1pPr>
          </a:lstStyle>
          <a:p>
            <a:r>
              <a:rPr lang="de-DE" dirty="0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2565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00"/>
              </a:spcBef>
              <a:spcAft>
                <a:spcPts val="400"/>
              </a:spcAft>
              <a:buNone/>
              <a:defRPr sz="2200" spc="-100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1pPr>
            <a:lvl2pPr>
              <a:spcBef>
                <a:spcPts val="800"/>
              </a:spcBef>
              <a:spcAft>
                <a:spcPts val="400"/>
              </a:spcAft>
              <a:defRPr spc="-100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2pPr>
            <a:lvl3pPr>
              <a:spcBef>
                <a:spcPts val="800"/>
              </a:spcBef>
              <a:spcAft>
                <a:spcPts val="400"/>
              </a:spcAft>
              <a:defRPr sz="1800" spc="-100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3pPr>
            <a:lvl4pPr>
              <a:spcBef>
                <a:spcPts val="800"/>
              </a:spcBef>
              <a:spcAft>
                <a:spcPts val="400"/>
              </a:spcAft>
              <a:defRPr spc="-100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4pPr>
            <a:lvl5pPr>
              <a:spcBef>
                <a:spcPts val="800"/>
              </a:spcBef>
              <a:spcAft>
                <a:spcPts val="400"/>
              </a:spcAft>
              <a:defRPr spc="-100" baseline="0">
                <a:solidFill>
                  <a:schemeClr val="tx1"/>
                </a:solidFill>
                <a:latin typeface="Lucida Sans Unicode" pitchFamily="34" charset="0"/>
                <a:cs typeface="Lucida Sans Unicode" pitchFamily="34" charset="0"/>
              </a:defRPr>
            </a:lvl5pPr>
          </a:lstStyle>
          <a:p>
            <a:pPr lvl="0"/>
            <a:r>
              <a:rPr lang="de-DE" dirty="0" smtClean="0"/>
              <a:t>Click to edit Master text styles</a:t>
            </a:r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smtClean="0"/>
              <a:t>Fourth level</a:t>
            </a:r>
          </a:p>
          <a:p>
            <a:pPr lvl="4"/>
            <a:r>
              <a:rPr lang="de-DE" dirty="0" smtClean="0"/>
              <a:t>Fifth level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9134"/>
            <a:ext cx="159385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IEEE CBMS 2010</a:t>
            </a:r>
          </a:p>
          <a:p>
            <a:pPr>
              <a:defRPr/>
            </a:pPr>
            <a:r>
              <a:rPr lang="en-US" dirty="0" smtClean="0"/>
              <a:t>Perth, Australia 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24075" y="6408738"/>
            <a:ext cx="6048375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Handling Concept Drift in Medical Applications: </a:t>
            </a:r>
            <a:r>
              <a:rPr lang="en-US" i="1" dirty="0" smtClean="0"/>
              <a:t>Importance, Challenges and Solutions</a:t>
            </a:r>
          </a:p>
          <a:p>
            <a:pPr>
              <a:defRPr/>
            </a:pPr>
            <a:r>
              <a:rPr lang="en-US" dirty="0" smtClean="0"/>
              <a:t>© M. Pechenizkiy and I. </a:t>
            </a:r>
            <a:r>
              <a:rPr lang="en-US" dirty="0" err="1" smtClean="0"/>
              <a:t>Zliobaite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56550" y="6408738"/>
            <a:ext cx="73025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0006F-2D1E-4657-A538-45464C229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1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1715"/>
            <a:ext cx="8229600" cy="93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35352" y="6356350"/>
            <a:ext cx="19044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Learning Analytics Seminar,  </a:t>
            </a:r>
          </a:p>
          <a:p>
            <a:r>
              <a:rPr lang="en-US" sz="1100" dirty="0" smtClean="0"/>
              <a:t>August 30-31, Utrecht, NL</a:t>
            </a:r>
            <a:endParaRPr lang="en-US" sz="1100" dirty="0"/>
          </a:p>
        </p:txBody>
      </p:sp>
      <p:sp>
        <p:nvSpPr>
          <p:cNvPr id="9" name="Slide Number Placeholder 4"/>
          <p:cNvSpPr>
            <a:spLocks noGrp="1"/>
          </p:cNvSpPr>
          <p:nvPr userDrawn="1">
            <p:ph type="sldNum" sz="quarter" idx="4"/>
          </p:nvPr>
        </p:nvSpPr>
        <p:spPr>
          <a:xfrm>
            <a:off x="8367588" y="6356350"/>
            <a:ext cx="5969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614ECFC-E50C-43D3-B8F0-45E8546E5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 userDrawn="1">
            <p:ph type="ftr" sz="quarter" idx="3"/>
          </p:nvPr>
        </p:nvSpPr>
        <p:spPr>
          <a:xfrm>
            <a:off x="2843808" y="6356350"/>
            <a:ext cx="5616624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b="1" i="1" dirty="0" smtClean="0"/>
              <a:t>Educational Data Mining &amp; Learning Analytics for All:  Potential, Dangers, Challenges</a:t>
            </a:r>
          </a:p>
          <a:p>
            <a:r>
              <a:rPr lang="en-US" sz="1100" dirty="0" smtClean="0"/>
              <a:t>Mykola Pechenizkiy, Eindhoven University of Technology</a:t>
            </a:r>
            <a:endParaRPr lang="en-US" sz="11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89" r:id="rId4"/>
    <p:sldLayoutId id="2147483724" r:id="rId5"/>
    <p:sldLayoutId id="2147483733" r:id="rId6"/>
    <p:sldLayoutId id="2147483736" r:id="rId7"/>
    <p:sldLayoutId id="2147483737" r:id="rId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gif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ical.org/blog/when-personalization-goes-bad" TargetMode="External"/><Relationship Id="rId4" Type="http://schemas.openxmlformats.org/officeDocument/2006/relationships/hyperlink" Target="http://www.philmcrae.com/2/post/2013/04/rebirth-of-the-teaching-maching-through-the-seduction-of-data-analytics-this-time-its-personal1.html" TargetMode="External"/><Relationship Id="rId5" Type="http://schemas.openxmlformats.org/officeDocument/2006/relationships/hyperlink" Target="http://barbarabray.net/2013/12/30/this-time-its-personal-and-dangerous/" TargetMode="External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tml.org/" TargetMode="External"/><Relationship Id="rId4" Type="http://schemas.openxmlformats.org/officeDocument/2006/relationships/hyperlink" Target="http://www.zliobaite.com/non-discriminator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ickdiakopoulos.com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7" Type="http://schemas.openxmlformats.org/officeDocument/2006/relationships/image" Target="../media/image57.jpe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6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97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98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9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9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9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95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9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5.w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5496" y="2124477"/>
            <a:ext cx="9073007" cy="1902073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sz="7200" dirty="0"/>
              <a:t>Predictive </a:t>
            </a:r>
            <a:r>
              <a:rPr lang="en-US" sz="7200" dirty="0" smtClean="0"/>
              <a:t>Analytics</a:t>
            </a:r>
            <a:br>
              <a:rPr lang="en-US" sz="7200" dirty="0" smtClean="0"/>
            </a:br>
            <a:r>
              <a:rPr lang="en-US" sz="6600" dirty="0" smtClean="0"/>
              <a:t>Grand Challenges </a:t>
            </a:r>
            <a:r>
              <a:rPr lang="en-US" sz="1200" dirty="0" smtClean="0">
                <a:solidFill>
                  <a:srgbClr val="002060"/>
                </a:solidFill>
              </a:rPr>
              <a:t/>
            </a:r>
            <a:br>
              <a:rPr lang="en-US" sz="1200" dirty="0" smtClean="0">
                <a:solidFill>
                  <a:srgbClr val="002060"/>
                </a:solidFill>
              </a:rPr>
            </a:br>
            <a:endParaRPr lang="en-US" i="1" dirty="0">
              <a:solidFill>
                <a:srgbClr val="84203F"/>
              </a:solidFill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35496" y="4818638"/>
            <a:ext cx="9073008" cy="55091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Mykola Pechenizkiy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525068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http://www.win.tue.nl/~mpechen/</a:t>
            </a:r>
            <a:endParaRPr lang="en-US" dirty="0"/>
          </a:p>
        </p:txBody>
      </p:sp>
      <p:sp>
        <p:nvSpPr>
          <p:cNvPr id="2" name="AutoShape 2" descr="data:undefined;base64,R0lGODlhPQJeAPcAAP///6gsR+jHztadqb9keK46U8uAkblWbLRIYPnx8/Pj5tGOncVyhO7V2uK5wvry89yrtbBAWLZOZaszTbxccfTk56oxS6kvSvz4+fv19vTl6KgtSLA+V/nw8vju8PXn6v79/f36+79jd+bCyvbp7OCzvfrz9c+Kmf35+tmksNqlsLhTaaw1T7FCWuO6w+nJ0Ltab+G2wLNGXtKRn/Xm6a89Vb5hdeO7xLpXbbJEXNSXpKkuSKkuScJqfffr7vLg5P79/vPi5rJFXffs7q47VOvO1Ks0TuzQ1suCkvHd4ch5isNtf+nK0bVLYqw2UO3U2d2rttabqObDyvz3+Prz9NyqtcVzhd6wuuS+xrJDW9WZpsFofK04Ud2st//+/sd3idKToO3T2bNHX8p+jsh7jMRvgd+xu7xecv78/NWYpujIz9KSoNuos6w3UOrN09uns9ihrblVasBmer1ec+C0vcl7jLZNZN+yvPju8f37+7hSaN6uuMd4icd2iMyEk7dQZqoyTL5idubDy71gdPDb39OTodSWo/Hc4c2Glvft786Il/bq7dedqufEzOvN1MJsf9efq/Da37dQZ8p/j+S9xdGPnu3S2OG3wMBlea05U+XByfPh5ch6i8+Lmvnv8fv29+fFzLNGXbFBWezR1/He4sl8jbtbcMRwgsqAkK89Vu/Y3erM0u7W3LA/WO/Z3tOVo7pZbuS+x9mirvv09rpYbeW/x82FlbRJYM6HlvLf4604Utqmsbxdcu7W26owS7dRZ/Db4MZ1hrZPZcFoe7hUarRKYcRxg7VMY8NtgMZ2h+C1vtSYpdCMm+fGzdWap8FpfO/X3NigrNGQnuG1v8BneuO8xcyDk+XAyN+wusuBkdyptNacqMZ0ht6vudqmsr1fdAAAAAAAAAAAAAAAAAAAAAAAAAAAAAAAAAAAAAAAAAAAAAAAAAAAAAAAAAAAAAAAAAAAAAAAAAAAAAAAAAAAAAAAAAAAAAAAAAAAAAAAAAAAAAAAAAAAAAAAAAAAAAAAACH/C1hNUCBEYXRhWE1QPD94cGFja2V0IGJlZ2luPSLvu78iIGlkPSJXNU0wTXBDZWhpSHpyZVN6TlRjemtjOWQiPz4gPHg6eG1wbWV0YSB4bWxuczp4PSJhZG9iZTpuczptZXRhLyIgeDp4bXB0az0iQWRvYmUgWE1QIENvcmUgNS4wLWMwNjAgNjEuMTM0Nzc3LCAyMDEwLzAyLzEyLTE3OjMyOjAwICAgICAgICAiPiA8cmRmOlJERiB4bWxuczpyZGY9Imh0dHA6Ly93d3cudzMub3JnLzE5OTkvMDIvMjItcmRmLXN5bnRheC1ucyMiPiA8cmRmOkRlc2NyaXB0aW9uIHJkZjphYm91dD0iIiB4bWxuczp4bXA9Imh0dHA6Ly9ucy5hZG9iZS5jb20veGFwLzEuMC8iIHhtbG5zOnhtcE1NPSJodHRwOi8vbnMuYWRvYmUuY29tL3hhcC8xLjAvbW0vIiB4bWxuczpzdFJlZj0iaHR0cDovL25zLmFkb2JlLmNvbS94YXAvMS4wL3NUeXBlL1Jlc291cmNlUmVmIyIgeG1wOkNyZWF0b3JUb29sPSJBZG9iZSBQaG90b3Nob3AgQ1M1IFdpbmRvd3MiIHhtcE1NOkluc3RhbmNlSUQ9InhtcC5paWQ6Rjc5OTU3OTA3QTJEMTFFMDg4RUVFRURDMEQ4RjZBMUUiIHhtcE1NOkRvY3VtZW50SUQ9InhtcC5kaWQ6Rjc5OTU3OTE3QTJEMTFFMDg4RUVFRURDMEQ4RjZBMUUiPiA8eG1wTU06RGVyaXZlZEZyb20gc3RSZWY6aW5zdGFuY2VJRD0ieG1wLmlpZDpGNzk5NTc4RTdBMkQxMUUwODhFRUVFREMwRDhGNkExRSIgc3RSZWY6ZG9jdW1lbnRJRD0ieG1wLmRpZDpGNzk5NTc4RjdBMkQxMUUwODhFRUVFREMwRDhGNkExRSIvPiA8L3JkZjpEZXNjcmlwdGlvbj4gPC9yZGY6UkRGPiA8L3g6eG1wbWV0YT4gPD94cGFja2V0IGVuZD0iciI/PgH//v38+/r5+Pf29fTz8vHw7+7t7Ovq6ejn5uXk4+Lh4N/e3dzb2tnY19bV1NPS0dDPzs3My8rJyMfGxcTDwsHAv769vLu6ubi3trW0s7KxsK+urayrqqmop6alpKOioaCfnp2cm5qZmJeWlZSTkpGQj46NjIuKiYiHhoWEg4KBgH9+fXx7enl4d3Z1dHNycXBvbm1sa2ppaGdmZWRjYmFgX15dXFtaWVhXVlVUU1JRUE9OTUxLSklIR0ZFRENCQUA/Pj08Ozo5ODc2NTQzMjEwLy4tLCsqKSgnJiUkIyIhIB8eHRwbGhkYFxYVFBMSERAPDg0MCwoJCAcGBQQDAgEAACH5BAAAAAAALAAAAAA9Al4AAAj/AAEIHEiwoMGDCBMqXMiwocOHECNKnEixosWLGDNq3Mixo8ePIEOKHEmypMmTKFOqXMmypcuXMGPKnEmzps2bOHPq3Mmzp8+fQIMKHUq0qNGjSJMqXcq0qdOnUKNKnUq1qtWrWLNq3cq1q9evYMOKHUu2rNmzaNOqXcu2rdu3cOPKnUu3rt27ePPq3cu3r9+/gAMLHky4sOHDiBMrXsy4sePHkCNLnrwQSAwrxOxI2My5s+fPoDtL2gLJE+XTqKk+eBSgtevXsGPLnu26SYPUuHMnRdODtu/fv0Vp0E28+E8owJMrf23MuPPnNkUsnw7cCYmDPhahgM69u8gIsDmk/ykCagaH1jpUuLawp05rJClSqEiDw7WS+PiHwW5WEESnTFw0YcMJb4ygwRTeJajgRAW81oIPBB3SWgcAZNEaBQCEEcAFDxAEghIBbDBEQTfApklBl8w2gQwwlKHIHUdokMeCNNY4EBGvzQCAGxNEYAAZIdIAgoUBYMjEhkOEUMYKawBAQ2sfhLDECrDAwAJsIxSUxnIT2NGDH9o48gOCNpbpHI6u9QFAB1qs4NoGQhJpJJIYtHYBBiG0EcAHKLRAW5YEFUHdaxbIIMcYcKhxCBVmNnoamq4xkoFAPywRwA4fgOBnALAAsMqGJIDwhiGgAPBCaxUA8MADPriJpUElTP8wqGwXtGADH2tUIcAiGDjqq2KQusaCFTEAgAEXAdAARA6t2WAqqAQFUUOIw2kQhCpNxAZoQQ7IOutvXNwyyAkqXFPBpL+m+1ewYpzSoBE0AFBflmxsUMALAKyxoQ8h2CBCCB5MuwGf4M22bUGC6PLtdBMIQQsqkDgATIfqVlxXg66VAEAIP1D4RGsrdGjCdh9Ma4EJAOjZBQBvXIoHANPOJkVCjpy38Kw8iKJHH1qU8EIun1gs9FoxtxaBCtCQEEQXyLbWxA3WdmFzAJQIsEMAOTxhS2tXrHL1bCcm5IoYN5dtZygEQPLy0GyPBYPZ30Kx0A8SwA23EGlc1/beXWn/YfegDDBUgTB/m80BGArwrThWJuhR+HI8YMFQIoM8XjYLX/Sy+OZTbSKJ5ckVMPNCUoJ+sy8MuMH56k51AAYvObQSwey012777bjbzkNsO/ghSBIVBC+88B9E8rbpC2+ATCwzsu58UlOsKv301FdvPfVUPBDJLrfIxoMF4Icv/gROIG82DnT0+vz6aCVCgPnw06bHHuiyb79YD9gR//6xHZPCiPcLoFdqwb8CviYVnRiOABfIuIItxwJXMmAALACbCygnE4hIAgM3SJU5yIYFhEDOa1ZwgyGYQBUgco0AKPGaHgRBAx/IRRf+4BokVEADNKDBB44gKwHwyDUTOIIU/wJwBh+cwDU4+EAUlmMEJESCg1B0inRiowMAAAEBrpFDrzLwAQB4wDVWEIgcXFPFEFBoY2NoTbEw0IEHZCAJE9iABwAwAtfMzARFEkhvWJCqQlAHED1QQxQHiZQpwiZVAFAPtQBQBSMQMQ6ueYJATtUaHamHA4wAAAqYpTFLXcpOekNCAE4gEA/IqhAA8AECJBeDhQUiFoSMpVAMmSY6BiED04oDACogGwz1ghAAOJ6OltgaSVYiAGYAgAt0EIX6gAoEAMjACXoFAjx4iw7RBMDHykaBS6BBluDcCS1bQ4hPGEEJAFjiGegoGxcAAQciAECJAqAjRmQMAClAJkFcYP8nD2iAlAIxRAc64K0AMAEAJGAW3A4gC4qF86EzGWfgkmCDMYDABBZAgBf19Jo/AAEPZWCACTAQCnqm0zU/AIAoNaYFEfQgghfwwBACoDE2TICNBSUDAK7wOBkMIBEQDepLxnkEgxwzDABgwgpaYAsQXcEg+dRRF2pgg5l54EoaI8MEapCD88T0iwGwQgAKgFPX1AEAZgBdK3SgPqG69SSB6KiqFnACRahglwFAACIFQoMmaHINJziBITZmUoJUgAJqLAgKGvQJDFCwNRzQZEGRAIBWmk6nb80sSTDxGg68YBKvKUEVWtMGHbxgFHRYwQRGoIPXaKFEB4iBA1xAB2v/FHQLs3WBC26ggg0EgA0idM0VFNmaXzRCrKZzgmaXG5I0SvC5yxECc6fbESxA97q/acElqMtdjXACu+BtDQ/sgAsHJKC76L0IBtwTXglygBpwcEUI0ktfjFBiEiIwhSkowN/++ve//VUobFgQCAocr71OIAAzsHDG+jq4JQuQzQS6IZAqfA26TaiDAxT44A63pBSz2YAsBKIMQEjQCQMIw3Y8zOKWeHI2rxBINRxZQEBsosU4ZsmBZwPQFwTrbzJQwh08+Jov5PjIKHnfbyYBTUukwm6ZOIMzikCmXcCGBwdFspZFsofkfOGbTxDCwi5QDFSUQG8EsURsJDCLLbvZ/yNeYEByttChCkByOi3gxhWS0LyD5OEAsVnCmwe9kQzYIDm8YBQJfgGcCcxBGkVg1EB+AIUsFyS4r+kEoTd9kQQQ+TffmOMidvwaIXzhDjceiAkaUQgcyEqQBskA2WKDCCBw+tYS8cQYgSMJDVLhFK5pwSOqMIr6TcESr9gCkVrDBQgdhJ+y2UIXcU3thmDgu8CRASkAgIY7RKMRKBtIBaZRilmvGZoIKcNsWoANL1T73QpZRnKyUISCzMIRYLBBQWeTDIVowIGxGURR4U3wgmjCcb+ZQDbMcAM48EHMynnDQtygsNn0oOAYH0gGFLE70CF1IWooX2xoMfCIRDhxAP8wQADOOwAsImAAA2mAnAPAgNsA4DUHsLlABvAaAgCAAAWwOQF8PhCet+YADhiIAwBdAAOcd+cuhzkAjD7WBRTkNU4XwGsY8PSW51XqWn/Nz18DcwW8r+nnVTnNbzN0gci8NTUXSAAO8PQASH3sKL/53QWi9rgPpO08h8DOA0AQng/E7mN3zQCo3pq7a10AAmk7AN6+9oEsoEEvl/trBBB2uD9d6Ux3OgC0bgCBPL7zmR89bKbumgJY/eSTRzwAEHCAnxNd7mU/u+hNv3rS8x7yA0mAARqE9MgHPfI+V3LlE9/4m7sm56zfPACWPlbRd741rOd7AYD/lCJw9nGPcDf/QwQwtQDIgA0rlogCZN90AESYAAN4n9UVUADXX74AiQsA/AdQAI0WPQCcJwBsl1fnJXmDt3iAlnQO8HUqV3vup3/xFwBWx3OLJ2eCd3jwF2EGQHoDoIEPCH/yp3oGsHgwRwAHEICJwwAIIAAQEDg85wAOQAAF6HP0Z3/1l380h3sCsX4SeHh794Ix+Hm2F323YXj/54M/d4KcpwACMAAqN4Lc93jIBwA1uAD3lzgaOAAHUHo3t4GclwAc6IFKx4Bzp3qId3oBMIJyZnVaNwAByHoVGAAQ0ABy+IC1t36CZ4B6BwAqyIKBMxBt+IZhB3NSOBCANoJYlHTvgwAz+HMv/7cACIB/SYiCN7d//UeFnLeAjKiJTliGgch52adySTcVLoAJvgA3ExAMDcYQpPA+HFAJpmERBKBREACA63d3PKcAw/d0CdB+smeEgxeABUh8Q3iEkadRCHB7WgcBt/h/CgCMsqeDtleIQ9eMg8eEdreEkwiKfFgAA4ByPLcAOtd2uygQvVh6Y9WDsjd85biH/yeOBgF4Y4V/wMh6AYh4JviGv1cQn3gAPteO52iNAFB3Xngb1Hh7s6eMcqh1DeIAaAh8ufiJiQONMIcAgYMAWPSMK1eMOsgA3ph3vOeGApA4DBkADgmAA1GL3DeLP0eMbSd557iNwPeLhGeOB3B8yf8IiAuZjSMJh3VoFayACzLwLRsQB9twCBMhCGhmESqpgqoXhQCoh20HgfyHkIwHeUPHcwagh8BoeNGod4X4lBQ4AHLGfZXYiW6Yhh2YjSj5e9dXgmI3eVikfwmQAEqGAGyXfAg5lRFYizDXi+L4k19pl62BlwQhj1p3ABFWeLABl66hk2Zphq6hl4dJAFKoZJDXcyK4lnv3lWzpAPXHc5zXlmioeHBIligZYVq3gFr4h3qIeA0wlzKok6a5mqHZltl3hFmZhi95ey8Zl1RZALencjPZmWlpmlQXmVSRAViACCtAY78hA8+gAg0gfi8hnIi3flZ3jcOHcjGZV+8zm8b/+Hf/OFZWWZOOOHsOqHrM2IPXyHOzaJJXl4wMIHiJCWjz556sh40imTh6GHMUuIMQIJxD2J3m6IsDkAA3iXg85495JY0EoQADupc+Z3i12CCMeY8liJD7SBD9+I+SOJBN14wNIJruyHsHgJ8FQXs6CQGP1wD1B4CFGJG4yXrxOYrrdwAaxQCAdoFtV3d3V6LRGJZPCaMNwn21OIrpSY7mWYwx+Z/gSZeDd4Hq2aJEGng3KYRX4QUVUAveAAZ+wAkMwAB8YAALAAcxwAptJRMRtpEfGIHzV39WeIN7qHI6Z4+cl5cDCWjniYDyyYkNKBDvB6fZB6N/iISQqaCM+KYh/0ik+aiNBsAAMGh3EHAALmqRQ1iFV7iHMIp4tLd4xHmWiwcAlXqphzqERqh2jImEj9qTT8mPbdl2mkqncjaC75OZXigAYAiAiiqEgOqJKFmLMqqWa6h6Igl5hmeohtiDwvp0Q6egkVqHkTqpjseTkCeFwmqWh+h1iuhzCqp/jtiBkeifStiTiGen0zd3wvirtfeJyEp4MMqhxLF+XAh1XxdzM+d3iKegdPd/k1mM9HeeR6ek1Id2RRd1gycQtUilJ/qqMMqFXpd6jkp20wdoPUh5syl5lKevUseaC8h9Obl6GCuE8risq6qDyid7RPqqxbixNpcAl3evzqdCUviw3HYSeudViKqJemC3eka4sINncwVwqIDXINtJffopmdinszUqfMQ3ipIXsMzndykLc/uaognAeChZsNbnszXplxkXtmI7tmRbtmZ7tmibtmq7tmzbtm77tnAbt3I7t3Rbt3Z7t3ibt3q7t3zbt377t4AbuIKbGgEB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undefined;base64,R0lGODlhPQJeAPcAAP///6gsR+jHztadqb9keK46U8uAkblWbLRIYPnx8/Pj5tGOncVyhO7V2uK5wvry89yrtbBAWLZOZaszTbxccfTk56oxS6kvSvz4+fv19vTl6KgtSLA+V/nw8vju8PXn6v79/f36+79jd+bCyvbp7OCzvfrz9c+Kmf35+tmksNqlsLhTaaw1T7FCWuO6w+nJ0Ltab+G2wLNGXtKRn/Xm6a89Vb5hdeO7xLpXbbJEXNSXpKkuSKkuScJqfffr7vLg5P79/vPi5rJFXffs7q47VOvO1Ks0TuzQ1suCkvHd4ch5isNtf+nK0bVLYqw2UO3U2d2rttabqObDyvz3+Prz9NyqtcVzhd6wuuS+xrJDW9WZpsFofK04Ud2st//+/sd3idKToO3T2bNHX8p+jsh7jMRvgd+xu7xecv78/NWYpujIz9KSoNuos6w3UOrN09uns9ihrblVasBmer1ec+C0vcl7jLZNZN+yvPju8f37+7hSaN6uuMd4icd2iMyEk7dQZqoyTL5idubDy71gdPDb39OTodSWo/Hc4c2Glvft786Il/bq7dedqufEzOvN1MJsf9efq/Da37dQZ8p/j+S9xdGPnu3S2OG3wMBlea05U+XByfPh5ch6i8+Lmvnv8fv29+fFzLNGXbFBWezR1/He4sl8jbtbcMRwgsqAkK89Vu/Y3erM0u7W3LA/WO/Z3tOVo7pZbuS+x9mirvv09rpYbeW/x82FlbRJYM6HlvLf4604Utqmsbxdcu7W26owS7dRZ/Db4MZ1hrZPZcFoe7hUarRKYcRxg7VMY8NtgMZ2h+C1vtSYpdCMm+fGzdWap8FpfO/X3NigrNGQnuG1v8BneuO8xcyDk+XAyN+wusuBkdyptNacqMZ0ht6vudqmsr1fdAAAAAAAAAAAAAAAAAAAAAAAAAAAAAAAAAAAAAAAAAAAAAAAAAAAAAAAAAAAAAAAAAAAAAAAAAAAAAAAAAAAAAAAAAAAAAAAAAAAAAAAAAAAAAAAAAAAAAAAAAAAAAAAACH/C1hNUCBEYXRhWE1QPD94cGFja2V0IGJlZ2luPSLvu78iIGlkPSJXNU0wTXBDZWhpSHpyZVN6TlRjemtjOWQiPz4gPHg6eG1wbWV0YSB4bWxuczp4PSJhZG9iZTpuczptZXRhLyIgeDp4bXB0az0iQWRvYmUgWE1QIENvcmUgNS4wLWMwNjAgNjEuMTM0Nzc3LCAyMDEwLzAyLzEyLTE3OjMyOjAwICAgICAgICAiPiA8cmRmOlJERiB4bWxuczpyZGY9Imh0dHA6Ly93d3cudzMub3JnLzE5OTkvMDIvMjItcmRmLXN5bnRheC1ucyMiPiA8cmRmOkRlc2NyaXB0aW9uIHJkZjphYm91dD0iIiB4bWxuczp4bXA9Imh0dHA6Ly9ucy5hZG9iZS5jb20veGFwLzEuMC8iIHhtbG5zOnhtcE1NPSJodHRwOi8vbnMuYWRvYmUuY29tL3hhcC8xLjAvbW0vIiB4bWxuczpzdFJlZj0iaHR0cDovL25zLmFkb2JlLmNvbS94YXAvMS4wL3NUeXBlL1Jlc291cmNlUmVmIyIgeG1wOkNyZWF0b3JUb29sPSJBZG9iZSBQaG90b3Nob3AgQ1M1IFdpbmRvd3MiIHhtcE1NOkluc3RhbmNlSUQ9InhtcC5paWQ6Rjc5OTU3OTA3QTJEMTFFMDg4RUVFRURDMEQ4RjZBMUUiIHhtcE1NOkRvY3VtZW50SUQ9InhtcC5kaWQ6Rjc5OTU3OTE3QTJEMTFFMDg4RUVFRURDMEQ4RjZBMUUiPiA8eG1wTU06RGVyaXZlZEZyb20gc3RSZWY6aW5zdGFuY2VJRD0ieG1wLmlpZDpGNzk5NTc4RTdBMkQxMUUwODhFRUVFREMwRDhGNkExRSIgc3RSZWY6ZG9jdW1lbnRJRD0ieG1wLmRpZDpGNzk5NTc4RjdBMkQxMUUwODhFRUVFREMwRDhGNkExRSIvPiA8L3JkZjpEZXNjcmlwdGlvbj4gPC9yZGY6UkRGPiA8L3g6eG1wbWV0YT4gPD94cGFja2V0IGVuZD0iciI/PgH//v38+/r5+Pf29fTz8vHw7+7t7Ovq6ejn5uXk4+Lh4N/e3dzb2tnY19bV1NPS0dDPzs3My8rJyMfGxcTDwsHAv769vLu6ubi3trW0s7KxsK+urayrqqmop6alpKOioaCfnp2cm5qZmJeWlZSTkpGQj46NjIuKiYiHhoWEg4KBgH9+fXx7enl4d3Z1dHNycXBvbm1sa2ppaGdmZWRjYmFgX15dXFtaWVhXVlVUU1JRUE9OTUxLSklIR0ZFRENCQUA/Pj08Ozo5ODc2NTQzMjEwLy4tLCsqKSgnJiUkIyIhIB8eHRwbGhkYFxYVFBMSERAPDg0MCwoJCAcGBQQDAgEAACH5BAAAAAAALAAAAAA9Al4AAAj/AAEIHEiwoMGDCBMqXMiwocOHECNKnEixosWLGDNq3Mixo8ePIEOKHEmypMmTKFOqXMmypcuXMGPKnEmzps2bOHPq3Mmzp8+fQIMKHUq0qNGjSJMqXcq0qdOnUKNKnUq1qtWrWLNq3cq1q9evYMOKHUu2rNmzaNOqXcu2rdu3cOPKnUu3rt27ePPq3cu3r9+/gAMLHky4sOHDiBMrXsy4sePHkCNLnrwQSAwrxOxI2My5s+fPoDtL2gLJE+XTqKk+eBSgtevXsGPLnu26SYPUuHMnRdODtu/fv0Vp0E28+E8owJMrf23MuPPnNkUsnw7cCYmDPhahgM69u8gIsDmk/ykCagaH1jpUuLawp05rJClSqEiDw7WS+PiHwW5WEESnTFw0YcMJb4ygwRTeJajgRAW81oIPBB3SWgcAZNEaBQCEEcAFDxAEghIBbDBEQTfApklBl8w2gQwwlKHIHUdokMeCNNY4EBGvzQCAGxNEYAAZIdIAgoUBYMjEhkOEUMYKawBAQ2sfhLDECrDAwAJsIxSUxnIT2NGDH9o48gOCNpbpHI6u9QFAB1qs4NoGQhJpJJIYtHYBBiG0EcAHKLRAW5YEFUHdaxbIIMcYcKhxCBVmNnoamq4xkoFAPywRwA4fgOBnALAAsMqGJIDwhiGgAPBCaxUA8MADPriJpUElTP8wqGwXtGADH2tUIcAiGDjqq2KQusaCFTEAgAEXAdAARA6t2WAqqAQFUUOIw2kQhCpNxAZoQQ7IOutvXNwyyAkqXFPBpL+m+1ewYpzSoBE0AFBflmxsUMALAKyxoQ8h2CBCCB5MuwGf4M22bUGC6PLtdBMIQQsqkDgATIfqVlxXg66VAEAIP1D4RGsrdGjCdh9Ma4EJAOjZBQBvXIoHANPOJkVCjpy38Kw8iKJHH1qU8EIun1gs9FoxtxaBCtCQEEQXyLbWxA3WdmFzAJQIsEMAOTxhS2tXrHL1bCcm5IoYN5dtZygEQPLy0GyPBYPZ30Kx0A8SwA23EGlc1/beXWn/YfegDDBUgTB/m80BGArwrThWJuhR+HI8YMFQIoM8XjYLX/Sy+OZTbSKJ5ckVMPNCUoJ+sy8MuMH56k51AAYvObQSwey012777bjbzkNsO/ghSBIVBC+88B9E8rbpC2+ATCwzsu58UlOsKv301FdvPfVUPBDJLrfIxoMF4Icv/gROIG82DnT0+vz6aCVCgPnw06bHHuiyb79YD9gR//6xHZPCiPcLoFdqwb8CviYVnRiOABfIuIItxwJXMmAALACbCygnE4hIAgM3SJU5yIYFhEDOa1ZwgyGYQBUgco0AKPGaHgRBAx/IRRf+4BokVEADNKDBB44gKwHwyDUTOIIU/wJwBh+cwDU4+EAUlmMEJESCg1B0inRiowMAAAEBrpFDrzLwAQB4wDVWEIgcXFPFEFBoY2NoTbEw0IEHZCAJE9iABwAwAtfMzARFEkhvWJCqQlAHED1QQxQHiZQpwiZVAFAPtQBQBSMQMQ6ueYJATtUaHamHA4wAAAqYpTFLXcpOekNCAE4gEA/IqhAA8AECJBeDhQUiFoSMpVAMmSY6BiED04oDACogGwz1ghAAOJ6OltgaSVYiAGYAgAt0EIX6gAoEAMjACXoFAjx4iw7RBMDHykaBS6BBluDcCS1bQ4hPGEEJAFjiGegoGxcAAQciAECJAqAjRmQMAClAJkFcYP8nD2iAlAIxRAc64K0AMAEAJGAW3A4gC4qF86EzGWfgkmCDMYDABBZAgBf19Jo/AAEPZWCACTAQCnqm0zU/AIAoNaYFEfQgghfwwBACoDE2TICNBSUDAK7wOBkMIBEQDepLxnkEgxwzDABgwgpaYAsQXcEg+dRRF2pgg5l54EoaI8MEapCD88T0iwGwQgAKgFPX1AEAZgBdK3SgPqG69SSB6KiqFnACRahglwFAACIFQoMmaHINJziBITZmUoJUgAJqLAgKGvQJDFCwNRzQZEGRAIBWmk6nb80sSTDxGg68YBKvKUEVWtMGHbxgFHRYwQRGoIPXaKFEB4iBA1xAB2v/FHQLs3WBC26ggg0EgA0idM0VFNmaXzRCrKZzgmaXG5I0SvC5yxECc6fbESxA97q/acElqMtdjXACu+BtDQ/sgAsHJKC76L0IBtwTXglygBpwcEUI0ktfjFBiEiIwhSkowN/++ve//VUobFgQCAocr71OIAAzsHDG+jq4JQuQzQS6IZAqfA26TaiDAxT44A63pBSz2YAsBKIMQEjQCQMIw3Y8zOKWeHI2rxBINRxZQEBsosU4ZsmBZwPQFwTrbzJQwh08+Jov5PjIKHnfbyYBTUukwm6ZOIMzikCmXcCGBwdFspZFsofkfOGbTxDCwi5QDFSUQG8EsURsJDCLLbvZ/yNeYEByttChCkByOi3gxhWS0LyD5OEAsVnCmwe9kQzYIDm8YBQJfgGcCcxBGkVg1EB+AIUsFyS4r+kEoTd9kQQQ+TffmOMidvwaIXzhDjceiAkaUQgcyEqQBskA2WKDCCBw+tYS8cQYgSMJDVLhFK5pwSOqMIr6TcESr9gCkVrDBQgdhJ+y2UIXcU3thmDgu8CRASkAgIY7RKMRKBtIBaZRilmvGZoIKcNsWoANL1T73QpZRnKyUISCzMIRYLBBQWeTDIVowIGxGURR4U3wgmjCcb+ZQDbMcAM48EHMynnDQtygsNn0oOAYH0gGFLE70CF1IWooX2xoMfCIRDhxAP8wQADOOwAsImAAA2mAnAPAgNsA4DUHsLlABvAaAgCAAAWwOQF8PhCet+YADhiIAwBdAAOcd+cuhzkAjD7WBRTkNU4XwGsY8PSW51XqWn/Nz18DcwW8r+nnVTnNbzN0gci8NTUXSAAO8PQASH3sKL/53QWi9rgPpO08h8DOA0AQng/E7mN3zQCo3pq7a10AAmk7AN6+9oEsoEEvl/trBBB2uD9d6Ux3OgC0bgCBPL7zmR89bKbumgJY/eSTRzwAEHCAnxNd7mU/u+hNv3rS8x7yA0mAARqE9MgHPfI+V3LlE9/4m7sm56zfPACWPlbRd741rOd7AYD/lCJw9nGPcDf/QwQwtQDIgA0rlogCZN90AESYAAN4n9UVUADXX74AiQsA/AdQAI0WPQCcJwBsl1fnJXmDt3iAlnQO8HUqV3vup3/xFwBWx3OLJ2eCd3jwF2EGQHoDoIEPCH/yp3oGsHgwRwAHEICJwwAIIAAQEDg85wAOQAAF6HP0Z3/1l380h3sCsX4SeHh794Ix+Hm2F323YXj/54M/d4KcpwACMAAqN4Lc93jIBwA1uAD3lzgaOAAHUHo3t4GclwAc6IFKx4Bzp3qId3oBMIJyZnVaNwAByHoVGAAQ0ABy+IC1t36CZ4B6BwAqyIKBMxBt+IZhB3NSOBCANoJYlHTvgwAz+HMv/7cACIB/SYiCN7d//UeFnLeAjKiJTliGgch52adySTcVLoAJvgA3ExAMDcYQpPA+HFAJpmERBKBREACA63d3PKcAw/d0CdB+smeEgxeABUh8Q3iEkadRCHB7WgcBt/h/CgCMsqeDtleIQ9eMg8eEdreEkwiKfFgAA4ByPLcAOtd2uygQvVh6Y9WDsjd85biH/yeOBgF4Y4V/wMh6AYh4JviGv1cQn3gAPteO52iNAFB3Xngb1Hh7s6eMcqh1DeIAaAh8ufiJiQONMIcAgYMAWPSMK1eMOsgA3ph3vOeGApA4DBkADgmAA1GL3DeLP0eMbSd557iNwPeLhGeOB3B8yf8IiAuZjSMJh3VoFayACzLwLRsQB9twCBMhCGhmESqpgqoXhQCoh20HgfyHkIwHeUPHcwagh8BoeNGod4X4lBQ4AHLGfZXYiW6Yhh2YjSj5e9dXgmI3eVikfwmQAEqGAGyXfAg5lRFYizDXi+L4k19pl62BlwQhj1p3ABFWeLABl66hk2Zphq6hl4dJAFKoZJDXcyK4lnv3lWzpAPXHc5zXlmioeHBIligZYVq3gFr4h3qIeA0wlzKok6a5mqHZltl3hFmZhi95ey8Zl1RZALencjPZmWlpmlQXmVSRAViACCtAY78hA8+gAg0gfi8hnIi3flZ3jcOHcjGZV+8zm8b/+Hf/OFZWWZOOOHsOqHrM2IPXyHOzaJJXl4wMIHiJCWjz556sh40imTh6GHMUuIMQIJxD2J3m6IsDkAA3iXg85495JY0EoQADupc+Z3i12CCMeY8liJD7SBD9+I+SOJBN14wNIJruyHsHgJ8FQXs6CQGP1wD1B4CFGJG4yXrxOYrrdwAaxQCAdoFtV3d3V6LRGJZPCaMNwn21OIrpSY7mWYwx+Z/gSZeDd4Hq2aJEGng3KYRX4QUVUAveAAZ+wAkMwAB8YAALAAcxwAptJRMRtpEfGIHzV39WeIN7qHI6Z4+cl5cDCWjniYDyyYkNKBDvB6fZB6N/iISQqaCM+KYh/0ik+aiNBsAAMGh3EHAALmqRQ1iFV7iHMIp4tLd4xHmWiwcAlXqphzqERqh2jImEj9qTT8mPbdl2mkqncjaC75OZXigAYAiAiiqEgOqJKFmLMqqWa6h6Igl5hmeohtiDwvp0Q6egkVqHkTqpjseTkCeFwmqWh+h1iuhzCqp/jtiBkeifStiTiGen0zd3wvirtfeJyEp4MMqhxLF+XAh1XxdzM+d3iKegdPd/k1mM9HeeR6ek1Id2RRd1gycQtUilJ/qqMMqFXpd6jkp20wdoPUh5syl5lKevUseaC8h9Obl6GCuE8risq6qDyid7RPqqxbixNpcAl3evzqdCUviw3HYSeudViKqJemC3eka4sINncwVwqIDXINtJffopmdinszUqfMQ3ipIXsMzndykLc/uaognAeChZsNbnszXplxkXtmI7tmRbtmZ7tmibtmq7tmzbtm77tnAbt3I7t3Rbt3Z7t3ibt3q7t3zbt377t4AbuIKbGgEB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35844"/>
            <a:ext cx="9168128" cy="0"/>
          </a:xfrm>
          <a:prstGeom prst="line">
            <a:avLst/>
          </a:prstGeom>
          <a:ln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24128" y="1011982"/>
            <a:ext cx="9168128" cy="0"/>
          </a:xfrm>
          <a:prstGeom prst="line">
            <a:avLst/>
          </a:prstGeom>
          <a:ln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130" name="Picture 2" descr="http://t2.gstatic.com/images?q=tbn:ANd9GcQlqBZCnzjRczoN3KBidmMNiifa2HdrxXkQyQ1ST02gUrHGKPp81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6920" y="325536"/>
            <a:ext cx="2751584" cy="642641"/>
          </a:xfrm>
          <a:prstGeom prst="rect">
            <a:avLst/>
          </a:prstGeom>
          <a:noFill/>
        </p:spPr>
      </p:pic>
      <p:pic>
        <p:nvPicPr>
          <p:cNvPr id="117762" name="Picture 2" descr="http://www.stw.nl/NR/rdonlyres/5429B80C-0EA1-4A6E-ACFA-94A0912AABCC/0/stw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3414" y="404664"/>
            <a:ext cx="1030474" cy="432048"/>
          </a:xfrm>
          <a:prstGeom prst="rect">
            <a:avLst/>
          </a:prstGeom>
          <a:noFill/>
        </p:spPr>
      </p:pic>
      <p:pic>
        <p:nvPicPr>
          <p:cNvPr id="117764" name="Picture 4" descr="http://www.tealium.com/images/partners_adversite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15713"/>
            <a:ext cx="829148" cy="59698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24128" y="6165304"/>
            <a:ext cx="9132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AI Ukraine 2015, </a:t>
            </a:r>
            <a:r>
              <a:rPr lang="en-US" dirty="0" err="1" smtClean="0">
                <a:solidFill>
                  <a:srgbClr val="002060"/>
                </a:solidFill>
              </a:rPr>
              <a:t>Kharkiv</a:t>
            </a:r>
            <a:r>
              <a:rPr lang="en-US" dirty="0" smtClean="0">
                <a:solidFill>
                  <a:srgbClr val="002060"/>
                </a:solidFill>
              </a:rPr>
              <a:t>, Ukraine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12 September 2015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30" y="319695"/>
            <a:ext cx="167017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encrypted-tbn1.gstatic.com/images?q=tbn:ANd9GcQROlEmpZn265wE-fIIDBhuFKPKpdhhmcs68ayOIHvqlc2Mv5Q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2282873" cy="63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Predictive Analytics: CRISP-DM 1.0</a:t>
            </a:r>
            <a:endParaRPr lang="nl-NL" dirty="0" smtClean="0"/>
          </a:p>
        </p:txBody>
      </p:sp>
      <p:pic>
        <p:nvPicPr>
          <p:cNvPr id="81922" name="Picture 2" descr="http://www.infotechmarketing.net/images/Crisp-dmchartne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980729"/>
            <a:ext cx="578842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124744"/>
            <a:ext cx="2376264" cy="2029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3824838"/>
            <a:ext cx="2592288" cy="2340466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408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Analytics: CRISP-DM </a:t>
            </a:r>
            <a:r>
              <a:rPr lang="en-US" dirty="0" smtClean="0"/>
              <a:t>2.0</a:t>
            </a:r>
            <a:endParaRPr lang="nl-NL" dirty="0" smtClean="0"/>
          </a:p>
        </p:txBody>
      </p:sp>
      <p:pic>
        <p:nvPicPr>
          <p:cNvPr id="81922" name="Picture 2" descr="http://www.infotechmarketing.net/images/Crisp-dmchartne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980729"/>
            <a:ext cx="578842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791" name="Group 75790"/>
          <p:cNvGrpSpPr/>
          <p:nvPr/>
        </p:nvGrpSpPr>
        <p:grpSpPr>
          <a:xfrm>
            <a:off x="1835696" y="2348882"/>
            <a:ext cx="2815971" cy="2664294"/>
            <a:chOff x="3059832" y="2348882"/>
            <a:chExt cx="2815971" cy="2664294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3419872" y="3609021"/>
              <a:ext cx="50405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059832" y="2492896"/>
              <a:ext cx="360040" cy="7920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059832" y="2348882"/>
              <a:ext cx="1872208" cy="9361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059832" y="3005336"/>
              <a:ext cx="2376264" cy="2796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408828" y="3609021"/>
              <a:ext cx="803132" cy="140415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787" name="Freeform 75786"/>
            <p:cNvSpPr/>
            <p:nvPr/>
          </p:nvSpPr>
          <p:spPr>
            <a:xfrm>
              <a:off x="3408828" y="3605875"/>
              <a:ext cx="2466975" cy="903245"/>
            </a:xfrm>
            <a:custGeom>
              <a:avLst/>
              <a:gdLst>
                <a:gd name="connsiteX0" fmla="*/ 0 w 2466975"/>
                <a:gd name="connsiteY0" fmla="*/ 0 h 1000125"/>
                <a:gd name="connsiteX1" fmla="*/ 485775 w 2466975"/>
                <a:gd name="connsiteY1" fmla="*/ 600075 h 1000125"/>
                <a:gd name="connsiteX2" fmla="*/ 1000125 w 2466975"/>
                <a:gd name="connsiteY2" fmla="*/ 1000125 h 1000125"/>
                <a:gd name="connsiteX3" fmla="*/ 1847850 w 2466975"/>
                <a:gd name="connsiteY3" fmla="*/ 904875 h 1000125"/>
                <a:gd name="connsiteX4" fmla="*/ 2466975 w 2466975"/>
                <a:gd name="connsiteY4" fmla="*/ 647700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975" h="1000125">
                  <a:moveTo>
                    <a:pt x="0" y="0"/>
                  </a:moveTo>
                  <a:lnTo>
                    <a:pt x="485775" y="600075"/>
                  </a:lnTo>
                  <a:lnTo>
                    <a:pt x="1000125" y="1000125"/>
                  </a:lnTo>
                  <a:lnTo>
                    <a:pt x="1847850" y="904875"/>
                  </a:lnTo>
                  <a:lnTo>
                    <a:pt x="2466975" y="647700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407696" y="908720"/>
            <a:ext cx="2736304" cy="5467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20"/>
              </a:lnSpc>
              <a:spcAft>
                <a:spcPts val="1200"/>
              </a:spcAft>
            </a:pPr>
            <a:r>
              <a:rPr lang="en-US" sz="3600" dirty="0" smtClean="0"/>
              <a:t>Evolving data</a:t>
            </a:r>
          </a:p>
          <a:p>
            <a:pPr>
              <a:lnSpc>
                <a:spcPts val="4120"/>
              </a:lnSpc>
              <a:spcAft>
                <a:spcPts val="1200"/>
              </a:spcAft>
            </a:pPr>
            <a:r>
              <a:rPr lang="en-US" sz="3600" dirty="0" smtClean="0"/>
              <a:t>Performance monitoring</a:t>
            </a:r>
          </a:p>
          <a:p>
            <a:pPr>
              <a:lnSpc>
                <a:spcPts val="4120"/>
              </a:lnSpc>
              <a:spcAft>
                <a:spcPts val="1200"/>
              </a:spcAft>
            </a:pPr>
            <a:r>
              <a:rPr lang="en-US" sz="3600" dirty="0" smtClean="0"/>
              <a:t>Model adaptation</a:t>
            </a:r>
          </a:p>
          <a:p>
            <a:pPr>
              <a:lnSpc>
                <a:spcPts val="4120"/>
              </a:lnSpc>
              <a:spcAft>
                <a:spcPts val="1200"/>
              </a:spcAft>
            </a:pPr>
            <a:r>
              <a:rPr lang="en-US" sz="3600" dirty="0" smtClean="0"/>
              <a:t>Context-awareness</a:t>
            </a:r>
          </a:p>
          <a:p>
            <a:pPr>
              <a:lnSpc>
                <a:spcPts val="4120"/>
              </a:lnSpc>
              <a:spcAft>
                <a:spcPts val="1200"/>
              </a:spcAft>
            </a:pPr>
            <a:r>
              <a:rPr lang="en-US" sz="3600" dirty="0" smtClean="0"/>
              <a:t>Handling concept drift</a:t>
            </a:r>
            <a:endParaRPr lang="en-US" sz="360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2354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Shortlist of Most Common Traps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" y="1019869"/>
            <a:ext cx="8363272" cy="4857403"/>
          </a:xfrm>
        </p:spPr>
        <p:txBody>
          <a:bodyPr>
            <a:noAutofit/>
          </a:bodyPr>
          <a:lstStyle/>
          <a:p>
            <a:r>
              <a:rPr lang="en-US" sz="2800" dirty="0"/>
              <a:t>Rhine </a:t>
            </a:r>
            <a:r>
              <a:rPr lang="en-US" sz="2800" dirty="0" smtClean="0"/>
              <a:t>paradox</a:t>
            </a:r>
          </a:p>
          <a:p>
            <a:r>
              <a:rPr lang="en-US" sz="2800" dirty="0" smtClean="0"/>
              <a:t>Correlation </a:t>
            </a:r>
            <a:r>
              <a:rPr lang="en-US" sz="2800" dirty="0"/>
              <a:t>vs. causality</a:t>
            </a:r>
            <a:endParaRPr lang="en-US" sz="2800" dirty="0" smtClean="0"/>
          </a:p>
          <a:p>
            <a:r>
              <a:rPr lang="en-US" sz="2800" dirty="0" smtClean="0"/>
              <a:t>Simpson paradox</a:t>
            </a:r>
          </a:p>
          <a:p>
            <a:r>
              <a:rPr lang="en-US" sz="2800" dirty="0" smtClean="0"/>
              <a:t>Biased historical data</a:t>
            </a:r>
          </a:p>
          <a:p>
            <a:r>
              <a:rPr lang="en-US" sz="2800" dirty="0" smtClean="0"/>
              <a:t>All forms of </a:t>
            </a:r>
            <a:r>
              <a:rPr lang="en-US" sz="2800" dirty="0" err="1"/>
              <a:t>o</a:t>
            </a:r>
            <a:r>
              <a:rPr lang="en-US" sz="2800" dirty="0" err="1" smtClean="0"/>
              <a:t>verfitting</a:t>
            </a:r>
            <a:endParaRPr lang="en-US" sz="2800" dirty="0" smtClean="0"/>
          </a:p>
          <a:p>
            <a:r>
              <a:rPr lang="en-US" sz="2800" dirty="0" err="1"/>
              <a:t>Bonferroni’s</a:t>
            </a:r>
            <a:r>
              <a:rPr lang="en-US" sz="2800" dirty="0"/>
              <a:t> </a:t>
            </a:r>
            <a:r>
              <a:rPr lang="en-US" sz="2800" dirty="0" smtClean="0"/>
              <a:t>principle</a:t>
            </a:r>
          </a:p>
          <a:p>
            <a:r>
              <a:rPr lang="en-US" sz="2800" dirty="0" smtClean="0"/>
              <a:t>Data dredging, insignificant finding, multiple testing  </a:t>
            </a:r>
          </a:p>
          <a:p>
            <a:r>
              <a:rPr lang="en-US" sz="2800" dirty="0" smtClean="0"/>
              <a:t>GIGO: </a:t>
            </a:r>
            <a:r>
              <a:rPr lang="en-US" sz="2800" dirty="0"/>
              <a:t>Garbage in – garbage </a:t>
            </a:r>
            <a:r>
              <a:rPr lang="en-US" sz="2800" dirty="0" smtClean="0"/>
              <a:t>out</a:t>
            </a:r>
            <a:endParaRPr lang="en-US" sz="2800" dirty="0"/>
          </a:p>
          <a:p>
            <a:r>
              <a:rPr lang="en-US" sz="2800" dirty="0" smtClean="0"/>
              <a:t>Right </a:t>
            </a:r>
            <a:r>
              <a:rPr lang="en-US" sz="2800" dirty="0"/>
              <a:t>problem </a:t>
            </a:r>
            <a:r>
              <a:rPr lang="en-US" sz="2800" dirty="0" smtClean="0"/>
              <a:t>formulation; optimizing for right KPIs</a:t>
            </a:r>
            <a:endParaRPr lang="en-US" sz="2800" dirty="0"/>
          </a:p>
          <a:p>
            <a:r>
              <a:rPr lang="en-US" sz="2800" dirty="0">
                <a:solidFill>
                  <a:srgbClr val="800000"/>
                </a:solidFill>
              </a:rPr>
              <a:t>Concepts we model evolve over </a:t>
            </a:r>
            <a:r>
              <a:rPr lang="en-US" sz="2800" dirty="0" smtClean="0">
                <a:solidFill>
                  <a:srgbClr val="800000"/>
                </a:solidFill>
              </a:rPr>
              <a:t>time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8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77688"/>
            <a:ext cx="8229600" cy="836712"/>
          </a:xfrm>
        </p:spPr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4000" b="0" dirty="0" smtClean="0">
                <a:solidFill>
                  <a:srgbClr val="002060"/>
                </a:solidFill>
                <a:latin typeface="+mj-lt"/>
                <a:cs typeface="+mj-cs"/>
              </a:rPr>
              <a:t>Supervised Learning under </a:t>
            </a:r>
            <a:r>
              <a:rPr lang="lt-LT" sz="4000" b="0" dirty="0" smtClean="0">
                <a:solidFill>
                  <a:srgbClr val="002060"/>
                </a:solidFill>
                <a:latin typeface="+mj-lt"/>
                <a:cs typeface="+mj-cs"/>
              </a:rPr>
              <a:t>Concept Drift</a:t>
            </a:r>
            <a:endParaRPr lang="en-US" sz="4000" b="0" dirty="0">
              <a:solidFill>
                <a:srgbClr val="002060"/>
              </a:solidFill>
              <a:latin typeface="+mj-lt"/>
              <a:cs typeface="+mj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67544" y="908720"/>
            <a:ext cx="8136904" cy="0"/>
          </a:xfrm>
          <a:prstGeom prst="line">
            <a:avLst/>
          </a:prstGeom>
          <a:ln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635375" y="3800475"/>
            <a:ext cx="1793875" cy="11430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r>
              <a:rPr lang="lt-LT" sz="2900">
                <a:latin typeface="Arial" charset="0"/>
                <a:ea typeface="Lucida Sans Unicode" charset="0"/>
                <a:cs typeface="Tahoma" charset="0"/>
              </a:rPr>
              <a:t>Model </a:t>
            </a:r>
            <a:r>
              <a:rPr lang="lt-LT" sz="2900" i="1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L</a:t>
            </a:r>
            <a:endParaRPr lang="en-US" sz="2900" i="1">
              <a:solidFill>
                <a:srgbClr val="FF0000"/>
              </a:solidFill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84150" y="1997075"/>
            <a:ext cx="1884363" cy="1346200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r>
              <a:rPr lang="lt-LT" sz="1600" dirty="0">
                <a:latin typeface="Arial" charset="0"/>
                <a:ea typeface="Lucida Sans Unicode" charset="0"/>
                <a:cs typeface="Tahoma" charset="0"/>
              </a:rPr>
              <a:t>population</a:t>
            </a:r>
            <a:endParaRPr lang="en-US" sz="1600" dirty="0">
              <a:latin typeface="Arial" charset="0"/>
              <a:ea typeface="Lucida Sans Unicode" charset="0"/>
              <a:cs typeface="Tahoma" charset="0"/>
            </a:endParaRPr>
          </a:p>
        </p:txBody>
      </p:sp>
      <p:cxnSp>
        <p:nvCxnSpPr>
          <p:cNvPr id="33" name="Straight Arrow Connector 4"/>
          <p:cNvCxnSpPr>
            <a:cxnSpLocks noChangeShapeType="1"/>
            <a:endCxn id="27" idx="1"/>
          </p:cNvCxnSpPr>
          <p:nvPr/>
        </p:nvCxnSpPr>
        <p:spPr bwMode="auto">
          <a:xfrm>
            <a:off x="2166938" y="4371975"/>
            <a:ext cx="1468437" cy="0"/>
          </a:xfrm>
          <a:prstGeom prst="straightConnector1">
            <a:avLst/>
          </a:prstGeom>
          <a:noFill/>
          <a:ln w="7200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34" name="TextBox 33"/>
          <p:cNvSpPr txBox="1"/>
          <p:nvPr/>
        </p:nvSpPr>
        <p:spPr>
          <a:xfrm>
            <a:off x="6248400" y="1057275"/>
            <a:ext cx="3003550" cy="4017963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lt-LT" sz="2800" b="1" dirty="0">
                <a:latin typeface="Arial" charset="0"/>
                <a:ea typeface="Lucida Sans Unicode" charset="0"/>
                <a:cs typeface="Tahoma" charset="0"/>
              </a:rPr>
              <a:t>Training</a:t>
            </a:r>
            <a:r>
              <a:rPr lang="en-US" sz="2800" b="1" dirty="0">
                <a:latin typeface="Arial" charset="0"/>
                <a:ea typeface="Lucida Sans Unicode" charset="0"/>
                <a:cs typeface="Tahoma" charset="0"/>
              </a:rPr>
              <a:t>:</a:t>
            </a:r>
          </a:p>
          <a:p>
            <a:pPr hangingPunct="0">
              <a:buSzPct val="45000"/>
              <a:buFont typeface="StarSymbol" charset="0"/>
              <a:buNone/>
            </a:pPr>
            <a:endParaRPr lang="en-US" sz="1400" b="1" dirty="0">
              <a:latin typeface="Arial" charset="0"/>
              <a:ea typeface="Lucida Sans Unicode" charset="0"/>
              <a:cs typeface="Tahoma" charset="0"/>
            </a:endParaRPr>
          </a:p>
          <a:p>
            <a:pPr hangingPunct="0">
              <a:buSzPct val="45000"/>
              <a:buFont typeface="StarSymbol" charset="0"/>
              <a:buNone/>
            </a:pPr>
            <a:r>
              <a:rPr lang="en-US" sz="3600" b="1" dirty="0">
                <a:latin typeface="Arial" charset="0"/>
                <a:ea typeface="Lucida Sans Unicode" charset="0"/>
                <a:cs typeface="Tahoma" charset="0"/>
              </a:rPr>
              <a:t>y = </a:t>
            </a:r>
            <a:r>
              <a:rPr lang="en-US" sz="3600" b="1" i="1" dirty="0">
                <a:solidFill>
                  <a:srgbClr val="000000"/>
                </a:solidFill>
                <a:latin typeface="Arial" charset="0"/>
                <a:ea typeface="Lucida Sans Unicode" charset="0"/>
                <a:cs typeface="Tahoma" charset="0"/>
              </a:rPr>
              <a:t>L</a:t>
            </a:r>
            <a:r>
              <a:rPr lang="en-US" sz="3600" b="1" dirty="0">
                <a:latin typeface="Arial" charset="0"/>
                <a:ea typeface="Lucida Sans Unicode" charset="0"/>
                <a:cs typeface="Tahoma" charset="0"/>
              </a:rPr>
              <a:t> </a:t>
            </a:r>
            <a:r>
              <a:rPr lang="en-US" sz="3600" b="1" dirty="0" smtClean="0">
                <a:latin typeface="Arial" charset="0"/>
                <a:ea typeface="Lucida Sans Unicode" charset="0"/>
                <a:cs typeface="Tahoma" charset="0"/>
              </a:rPr>
              <a:t>(X)</a:t>
            </a:r>
            <a:endParaRPr lang="en-US" sz="3600" b="1" dirty="0">
              <a:latin typeface="Arial" charset="0"/>
              <a:ea typeface="Lucida Sans Unicode" charset="0"/>
              <a:cs typeface="Tahoma" charset="0"/>
            </a:endParaRPr>
          </a:p>
          <a:p>
            <a:pPr hangingPunct="0">
              <a:buSzPct val="45000"/>
              <a:buFont typeface="StarSymbol" charset="0"/>
              <a:buNone/>
            </a:pPr>
            <a:endParaRPr lang="en-US" sz="3600" b="1" dirty="0">
              <a:latin typeface="Arial" charset="0"/>
              <a:ea typeface="Lucida Sans Unicode" charset="0"/>
              <a:cs typeface="Tahoma" charset="0"/>
            </a:endParaRPr>
          </a:p>
          <a:p>
            <a:pPr hangingPunct="0">
              <a:buSzPct val="45000"/>
              <a:buFont typeface="StarSymbol" charset="0"/>
              <a:buNone/>
            </a:pPr>
            <a:endParaRPr lang="en-US" sz="2800" b="1" dirty="0">
              <a:latin typeface="Arial" charset="0"/>
              <a:ea typeface="Lucida Sans Unicode" charset="0"/>
              <a:cs typeface="Tahoma" charset="0"/>
            </a:endParaRPr>
          </a:p>
          <a:p>
            <a:pPr hangingPunct="0">
              <a:buSzPct val="45000"/>
              <a:buFont typeface="StarSymbol" charset="0"/>
              <a:buNone/>
            </a:pPr>
            <a:r>
              <a:rPr lang="lt-LT" sz="2800" b="1" dirty="0">
                <a:latin typeface="Arial" charset="0"/>
                <a:ea typeface="Lucida Sans Unicode" charset="0"/>
                <a:cs typeface="Tahoma" charset="0"/>
              </a:rPr>
              <a:t>Application</a:t>
            </a:r>
            <a:r>
              <a:rPr lang="en-US" sz="2800" b="1" dirty="0">
                <a:latin typeface="Arial" charset="0"/>
                <a:ea typeface="Lucida Sans Unicode" charset="0"/>
                <a:cs typeface="Tahoma" charset="0"/>
              </a:rPr>
              <a:t>:</a:t>
            </a:r>
          </a:p>
          <a:p>
            <a:pPr hangingPunct="0">
              <a:buSzPct val="45000"/>
              <a:buFont typeface="StarSymbol" charset="0"/>
              <a:buNone/>
            </a:pPr>
            <a:endParaRPr lang="en-US" sz="1600" dirty="0">
              <a:latin typeface="Arial" charset="0"/>
              <a:ea typeface="Lucida Sans Unicode" charset="0"/>
              <a:cs typeface="Tahoma" charset="0"/>
            </a:endParaRPr>
          </a:p>
          <a:p>
            <a:pPr hangingPunct="0">
              <a:buSzPct val="45000"/>
              <a:buFont typeface="StarSymbol" charset="0"/>
              <a:buNone/>
            </a:pPr>
            <a:r>
              <a:rPr lang="en-US" sz="3600" b="1" dirty="0">
                <a:latin typeface="Arial" charset="0"/>
                <a:ea typeface="Lucida Sans Unicode" charset="0"/>
                <a:cs typeface="Tahoma" charset="0"/>
              </a:rPr>
              <a:t>y' = </a:t>
            </a:r>
            <a:r>
              <a:rPr lang="en-US" sz="3600" b="1" i="1" dirty="0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L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??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ea typeface="Lucida Sans Unicode" charset="0"/>
                <a:cs typeface="Tahoma" charset="0"/>
              </a:rPr>
              <a:t> </a:t>
            </a:r>
            <a:r>
              <a:rPr lang="en-US" sz="3600" b="1" dirty="0">
                <a:latin typeface="Arial" charset="0"/>
                <a:ea typeface="Lucida Sans Unicode" charset="0"/>
                <a:cs typeface="Tahoma" charset="0"/>
              </a:rPr>
              <a:t>(X')</a:t>
            </a:r>
          </a:p>
          <a:p>
            <a:pPr hangingPunct="0">
              <a:buSzPct val="45000"/>
              <a:buFont typeface="StarSymbol" charset="0"/>
              <a:buNone/>
            </a:pPr>
            <a:endParaRPr lang="en-US" sz="3600" b="1" dirty="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35" name="Straight Connector 34"/>
          <p:cNvSpPr/>
          <p:nvPr/>
        </p:nvSpPr>
        <p:spPr>
          <a:xfrm>
            <a:off x="1252538" y="3017838"/>
            <a:ext cx="163512" cy="815975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lIns="97967" tIns="57147" rIns="97967" bIns="57147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3400" y="1177925"/>
            <a:ext cx="1603375" cy="9048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" pitchFamily="18"/>
                <a:ea typeface="Lucida Sans Unicode" pitchFamily="2"/>
                <a:cs typeface="Tahoma" pitchFamily="2"/>
              </a:rPr>
              <a:t>= ??</a:t>
            </a:r>
          </a:p>
        </p:txBody>
      </p:sp>
      <p:sp>
        <p:nvSpPr>
          <p:cNvPr id="37" name="Freeform 36"/>
          <p:cNvSpPr/>
          <p:nvPr/>
        </p:nvSpPr>
        <p:spPr>
          <a:xfrm>
            <a:off x="3798888" y="2068513"/>
            <a:ext cx="1306512" cy="979487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r>
              <a:rPr lang="en-US" sz="2000" dirty="0" smtClean="0">
                <a:latin typeface="Arial" charset="0"/>
                <a:ea typeface="Lucida Sans Unicode" charset="0"/>
                <a:cs typeface="Tahoma" charset="0"/>
              </a:rPr>
              <a:t>New</a:t>
            </a:r>
            <a:endParaRPr lang="en-US" sz="2000" dirty="0">
              <a:latin typeface="Arial" charset="0"/>
              <a:ea typeface="Lucida Sans Unicode" charset="0"/>
              <a:cs typeface="Tahoma" charset="0"/>
            </a:endParaRPr>
          </a:p>
          <a:p>
            <a:pPr algn="ctr" hangingPunct="0">
              <a:buSzPct val="45000"/>
              <a:buFont typeface="StarSymbol" charset="0"/>
              <a:buNone/>
            </a:pPr>
            <a:r>
              <a:rPr lang="lt-LT" sz="2000" dirty="0">
                <a:latin typeface="Arial" charset="0"/>
                <a:ea typeface="Lucida Sans Unicode" charset="0"/>
                <a:cs typeface="Tahoma" charset="0"/>
              </a:rPr>
              <a:t>data</a:t>
            </a:r>
            <a:endParaRPr lang="en-US" sz="2000" dirty="0">
              <a:latin typeface="Arial" charset="0"/>
              <a:ea typeface="Lucida Sans Unicode" charset="0"/>
              <a:cs typeface="Tahoma" charset="0"/>
            </a:endParaRPr>
          </a:p>
        </p:txBody>
      </p:sp>
      <p:cxnSp>
        <p:nvCxnSpPr>
          <p:cNvPr id="38" name="Straight Arrow Connector 11"/>
          <p:cNvCxnSpPr>
            <a:cxnSpLocks noChangeShapeType="1"/>
            <a:stCxn id="37" idx="2"/>
          </p:cNvCxnSpPr>
          <p:nvPr/>
        </p:nvCxnSpPr>
        <p:spPr bwMode="auto">
          <a:xfrm rot="16200000" flipH="1">
            <a:off x="4084638" y="3416300"/>
            <a:ext cx="752475" cy="15875"/>
          </a:xfrm>
          <a:prstGeom prst="straightConnector1">
            <a:avLst/>
          </a:prstGeom>
          <a:noFill/>
          <a:ln w="7200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39" name="Straight Arrow Connector 12"/>
          <p:cNvCxnSpPr>
            <a:cxnSpLocks noChangeShapeType="1"/>
            <a:endCxn id="46" idx="0"/>
          </p:cNvCxnSpPr>
          <p:nvPr/>
        </p:nvCxnSpPr>
        <p:spPr bwMode="auto">
          <a:xfrm rot="5400000">
            <a:off x="4159250" y="5253038"/>
            <a:ext cx="619125" cy="0"/>
          </a:xfrm>
          <a:prstGeom prst="straightConnector1">
            <a:avLst/>
          </a:prstGeom>
          <a:noFill/>
          <a:ln w="7200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40" name="TextBox 39"/>
          <p:cNvSpPr txBox="1"/>
          <p:nvPr/>
        </p:nvSpPr>
        <p:spPr>
          <a:xfrm>
            <a:off x="5268913" y="2232025"/>
            <a:ext cx="652462" cy="5238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2900" b="1" dirty="0">
                <a:latin typeface="Arial" pitchFamily="18"/>
                <a:ea typeface="Lucida Sans Unicode" pitchFamily="2"/>
                <a:cs typeface="Tahoma" pitchFamily="2"/>
              </a:rPr>
              <a:t>X'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32425" y="5608638"/>
            <a:ext cx="652463" cy="5238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2900" b="1" dirty="0">
                <a:latin typeface="Arial" pitchFamily="18"/>
                <a:ea typeface="Lucida Sans Unicode" pitchFamily="2"/>
                <a:cs typeface="Tahoma" pitchFamily="2"/>
              </a:rPr>
              <a:t>y'</a:t>
            </a:r>
          </a:p>
        </p:txBody>
      </p:sp>
      <p:sp>
        <p:nvSpPr>
          <p:cNvPr id="42" name="Freeform 41"/>
          <p:cNvSpPr/>
          <p:nvPr/>
        </p:nvSpPr>
        <p:spPr>
          <a:xfrm>
            <a:off x="696913" y="3800475"/>
            <a:ext cx="1470025" cy="114300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r>
              <a:rPr lang="lt-LT" sz="2000">
                <a:latin typeface="Arial" charset="0"/>
                <a:ea typeface="Lucida Sans Unicode" charset="0"/>
                <a:cs typeface="Tahoma" charset="0"/>
              </a:rPr>
              <a:t>Historical</a:t>
            </a:r>
          </a:p>
          <a:p>
            <a:pPr algn="ctr" hangingPunct="0">
              <a:buSzPct val="45000"/>
              <a:buFont typeface="StarSymbol" charset="0"/>
              <a:buNone/>
            </a:pPr>
            <a:r>
              <a:rPr lang="lt-LT" sz="2000">
                <a:latin typeface="Arial" charset="0"/>
                <a:ea typeface="Lucida Sans Unicode" charset="0"/>
                <a:cs typeface="Tahoma" charset="0"/>
              </a:rPr>
              <a:t>data</a:t>
            </a:r>
            <a:endParaRPr lang="en-US" sz="2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730250" y="4976813"/>
            <a:ext cx="1468438" cy="522287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r>
              <a:rPr lang="lt-LT" sz="2000">
                <a:latin typeface="Arial" charset="0"/>
                <a:ea typeface="Lucida Sans Unicode" charset="0"/>
                <a:cs typeface="Tahoma" charset="0"/>
              </a:rPr>
              <a:t>labels</a:t>
            </a:r>
            <a:endParaRPr lang="en-US" sz="2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6375" y="4127500"/>
            <a:ext cx="490538" cy="5238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2900" b="1" dirty="0">
                <a:latin typeface="Arial" pitchFamily="18"/>
                <a:ea typeface="Lucida Sans Unicode" pitchFamily="2"/>
                <a:cs typeface="Tahoma" pitchFamily="2"/>
              </a:rPr>
              <a:t>X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6375" y="4938713"/>
            <a:ext cx="490538" cy="5238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2900" b="1" dirty="0">
                <a:latin typeface="Arial" pitchFamily="18"/>
                <a:ea typeface="Lucida Sans Unicode" pitchFamily="2"/>
                <a:cs typeface="Tahoma" pitchFamily="2"/>
              </a:rPr>
              <a:t>y</a:t>
            </a:r>
          </a:p>
        </p:txBody>
      </p:sp>
      <p:sp>
        <p:nvSpPr>
          <p:cNvPr id="46" name="Freeform 45"/>
          <p:cNvSpPr/>
          <p:nvPr/>
        </p:nvSpPr>
        <p:spPr>
          <a:xfrm>
            <a:off x="3733800" y="5562600"/>
            <a:ext cx="1470025" cy="60007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E6FF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lt-LT" sz="2000" dirty="0">
                <a:latin typeface="Arial" pitchFamily="18"/>
                <a:ea typeface="Lucida Sans Unicode" pitchFamily="2"/>
                <a:cs typeface="Tahoma" pitchFamily="2"/>
              </a:rPr>
              <a:t>label</a:t>
            </a:r>
            <a:r>
              <a:rPr lang="en-US" sz="2000" dirty="0">
                <a:latin typeface="Arial" pitchFamily="18"/>
                <a:ea typeface="Lucida Sans Unicode" pitchFamily="2"/>
                <a:cs typeface="Tahoma" pitchFamily="2"/>
              </a:rPr>
              <a:t>?</a:t>
            </a:r>
          </a:p>
        </p:txBody>
      </p:sp>
      <p:sp>
        <p:nvSpPr>
          <p:cNvPr id="47" name="Straight Connector 46"/>
          <p:cNvSpPr/>
          <p:nvPr/>
        </p:nvSpPr>
        <p:spPr>
          <a:xfrm>
            <a:off x="3657600" y="1752600"/>
            <a:ext cx="750888" cy="4572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lIns="97967" tIns="57147" rIns="97967" bIns="57147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2339975" y="858838"/>
            <a:ext cx="1884363" cy="1346200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r>
              <a:rPr lang="lt-LT" sz="1600" dirty="0">
                <a:latin typeface="Arial" charset="0"/>
                <a:ea typeface="Lucida Sans Unicode" charset="0"/>
                <a:cs typeface="Tahoma" charset="0"/>
              </a:rPr>
              <a:t>population</a:t>
            </a:r>
            <a:endParaRPr lang="en-US" sz="1600" dirty="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144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35037"/>
          </a:xfrm>
        </p:spPr>
        <p:txBody>
          <a:bodyPr>
            <a:normAutofit/>
          </a:bodyPr>
          <a:lstStyle/>
          <a:p>
            <a:r>
              <a:rPr lang="en-US" dirty="0" smtClean="0"/>
              <a:t>Real vs. Virtual Concept Drifts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1124744"/>
            <a:ext cx="9144000" cy="26353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552" y="3717032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circles </a:t>
            </a:r>
            <a:r>
              <a:rPr lang="en-US" sz="2800" dirty="0"/>
              <a:t>represent </a:t>
            </a:r>
            <a:r>
              <a:rPr lang="en-US" sz="2800" dirty="0" smtClean="0"/>
              <a:t>instances (X),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different </a:t>
            </a:r>
            <a:r>
              <a:rPr lang="en-US" sz="2800" dirty="0"/>
              <a:t>colors represent different </a:t>
            </a:r>
            <a:r>
              <a:rPr lang="en-US" sz="2800" dirty="0" smtClean="0"/>
              <a:t>classes (y)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23528" y="4725144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concept drift between </a:t>
            </a:r>
            <a:r>
              <a:rPr lang="en-US" sz="2800" dirty="0" smtClean="0"/>
              <a:t> </a:t>
            </a:r>
            <a:r>
              <a:rPr lang="en-US" sz="2800" dirty="0"/>
              <a:t>t</a:t>
            </a:r>
            <a:r>
              <a:rPr lang="en-US" sz="2800" baseline="-25000" dirty="0"/>
              <a:t>0</a:t>
            </a:r>
            <a:r>
              <a:rPr lang="en-US" sz="2800" dirty="0"/>
              <a:t> and </a:t>
            </a:r>
            <a:r>
              <a:rPr lang="en-US" sz="2800" dirty="0" smtClean="0"/>
              <a:t>t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10214"/>
            <a:ext cx="3419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0992" y="5373216"/>
            <a:ext cx="8813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changes </a:t>
            </a:r>
            <a:r>
              <a:rPr lang="en-US" sz="2800" dirty="0"/>
              <a:t>that affect the </a:t>
            </a:r>
            <a:r>
              <a:rPr lang="en-US" sz="2800" dirty="0" smtClean="0"/>
              <a:t>prediction </a:t>
            </a:r>
            <a:r>
              <a:rPr lang="nl-NL" sz="2800" dirty="0" err="1" smtClean="0"/>
              <a:t>decision</a:t>
            </a:r>
            <a:r>
              <a:rPr lang="nl-NL" sz="2800" dirty="0" smtClean="0"/>
              <a:t> </a:t>
            </a:r>
            <a:r>
              <a:rPr lang="nl-NL" sz="2800" dirty="0" err="1" smtClean="0"/>
              <a:t>require</a:t>
            </a:r>
            <a:r>
              <a:rPr lang="nl-NL" sz="2800" dirty="0"/>
              <a:t> </a:t>
            </a:r>
            <a:r>
              <a:rPr lang="nl-NL" sz="2800" dirty="0" err="1" smtClean="0"/>
              <a:t>adaptation</a:t>
            </a:r>
            <a:endParaRPr lang="nl-NL" sz="280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36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-26317"/>
            <a:ext cx="8892480" cy="935037"/>
          </a:xfrm>
        </p:spPr>
        <p:txBody>
          <a:bodyPr>
            <a:normAutofit/>
          </a:bodyPr>
          <a:lstStyle/>
          <a:p>
            <a:r>
              <a:rPr lang="en-US" dirty="0" smtClean="0"/>
              <a:t>Identifying </a:t>
            </a:r>
            <a:r>
              <a:rPr lang="en-US" dirty="0"/>
              <a:t>W</a:t>
            </a:r>
            <a:r>
              <a:rPr lang="en-US" dirty="0" smtClean="0"/>
              <a:t>orthy </a:t>
            </a:r>
            <a:r>
              <a:rPr lang="en-US" dirty="0"/>
              <a:t>C</a:t>
            </a:r>
            <a:r>
              <a:rPr lang="en-US" dirty="0" smtClean="0"/>
              <a:t>ontent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5" y="1008112"/>
            <a:ext cx="5384593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44624"/>
            <a:ext cx="8435280" cy="9350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Classify e-mails into “Spam” vs. “Inbox”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57403"/>
          </a:xfrm>
        </p:spPr>
        <p:txBody>
          <a:bodyPr/>
          <a:lstStyle/>
          <a:p>
            <a:endParaRPr lang="en-US"/>
          </a:p>
        </p:txBody>
      </p:sp>
      <p:pic>
        <p:nvPicPr>
          <p:cNvPr id="34818" name="Picture 2" descr="http://t2.gstatic.com/images?q=tbn:ANd9GcRhFFiQuxpJMHXvozXBnE0uczP0_rQpx7hM-MW_ShCJVZLpNgB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1684073" cy="1319412"/>
          </a:xfrm>
          <a:prstGeom prst="rect">
            <a:avLst/>
          </a:prstGeom>
          <a:noFill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852936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84984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17032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149080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267744" y="2564904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Spam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91680" y="3717032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Spam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5576" y="328498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Inbox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87624" y="4149080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Inbox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608" y="2492896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Inbox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15616" y="2780928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Spam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20837445">
            <a:off x="2987241" y="3485206"/>
            <a:ext cx="1296144" cy="6480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5517232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427984" y="5517232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Spam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5157192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7092280" y="5229200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Inbox</a:t>
            </a:r>
            <a:endParaRPr lang="en-US" dirty="0"/>
          </a:p>
        </p:txBody>
      </p:sp>
      <p:sp>
        <p:nvSpPr>
          <p:cNvPr id="25" name="Flowchart: Decision 24"/>
          <p:cNvSpPr/>
          <p:nvPr/>
        </p:nvSpPr>
        <p:spPr bwMode="auto">
          <a:xfrm>
            <a:off x="4427984" y="2780928"/>
            <a:ext cx="3672408" cy="1944216"/>
          </a:xfrm>
          <a:prstGeom prst="flowChartDecisio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? Contains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: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“$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1mln”, “Viagra”,</a:t>
            </a:r>
          </a:p>
          <a:p>
            <a:pPr algn="ctr"/>
            <a:r>
              <a:rPr lang="pt-BR" dirty="0" smtClean="0"/>
              <a:t> ”prescription”, “renew”</a:t>
            </a:r>
          </a:p>
          <a:p>
            <a:pPr algn="ctr"/>
            <a:r>
              <a:rPr kumimoji="0" lang="pt-BR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...</a:t>
            </a: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8456" y="2120652"/>
            <a:ext cx="12858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Elbow Connector 27"/>
          <p:cNvCxnSpPr>
            <a:endCxn id="22" idx="0"/>
          </p:cNvCxnSpPr>
          <p:nvPr/>
        </p:nvCxnSpPr>
        <p:spPr bwMode="auto">
          <a:xfrm rot="5400000">
            <a:off x="4480817" y="4633961"/>
            <a:ext cx="1224136" cy="542406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endCxn id="24" idx="0"/>
          </p:cNvCxnSpPr>
          <p:nvPr/>
        </p:nvCxnSpPr>
        <p:spPr bwMode="auto">
          <a:xfrm rot="16200000" flipH="1">
            <a:off x="6847463" y="4609921"/>
            <a:ext cx="936104" cy="30245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ectangle 31"/>
          <p:cNvSpPr/>
          <p:nvPr/>
        </p:nvSpPr>
        <p:spPr>
          <a:xfrm>
            <a:off x="4820349" y="4571836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yes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36296" y="436510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5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Adversary activities </a:t>
            </a:r>
            <a:endParaRPr lang="en-US" dirty="0"/>
          </a:p>
        </p:txBody>
      </p:sp>
      <p:pic>
        <p:nvPicPr>
          <p:cNvPr id="3074" name="Picture 2" descr="http://cs4.pikabu.ru/post_img/2015/08/02/12/1438545756_984102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29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4624"/>
            <a:ext cx="8508765" cy="935037"/>
          </a:xfrm>
          <a:ln/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Predictive Analytics on </a:t>
            </a:r>
            <a:r>
              <a:rPr lang="lt-LT" dirty="0" smtClean="0">
                <a:effectLst/>
              </a:rPr>
              <a:t>Evolving </a:t>
            </a:r>
            <a:r>
              <a:rPr lang="en-US" dirty="0"/>
              <a:t>D</a:t>
            </a:r>
            <a:r>
              <a:rPr lang="lt-LT" dirty="0" smtClean="0">
                <a:effectLst/>
              </a:rPr>
              <a:t>ata</a:t>
            </a:r>
            <a:endParaRPr lang="lt-LT" dirty="0">
              <a:effectLst/>
            </a:endParaRP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80728"/>
            <a:ext cx="8229600" cy="4857403"/>
          </a:xfrm>
        </p:spPr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sz="3200" dirty="0" smtClean="0"/>
              <a:t>Prediction </a:t>
            </a:r>
            <a:r>
              <a:rPr lang="en-US" sz="3200" dirty="0"/>
              <a:t>systems need to be adaptive to changes over time </a:t>
            </a:r>
            <a:r>
              <a:rPr lang="en-US" sz="3200" dirty="0">
                <a:solidFill>
                  <a:srgbClr val="800000"/>
                </a:solidFill>
              </a:rPr>
              <a:t>to </a:t>
            </a:r>
            <a:r>
              <a:rPr lang="lt-LT" sz="3200" dirty="0">
                <a:solidFill>
                  <a:srgbClr val="800000"/>
                </a:solidFill>
              </a:rPr>
              <a:t>be up to date and useful</a:t>
            </a:r>
            <a:endParaRPr lang="en-US" sz="3200" i="1" dirty="0">
              <a:solidFill>
                <a:srgbClr val="80000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lt-LT" sz="3200" dirty="0"/>
          </a:p>
        </p:txBody>
      </p:sp>
      <p:sp>
        <p:nvSpPr>
          <p:cNvPr id="2" name="Rectangle 1"/>
          <p:cNvSpPr/>
          <p:nvPr/>
        </p:nvSpPr>
        <p:spPr>
          <a:xfrm>
            <a:off x="2850631" y="3788544"/>
            <a:ext cx="172136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Adversary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activities</a:t>
            </a:r>
            <a:r>
              <a:rPr lang="lt-LT" sz="2400" dirty="0" smtClean="0"/>
              <a:t> </a:t>
            </a:r>
            <a:endParaRPr lang="en-US" sz="2400" dirty="0" smtClean="0"/>
          </a:p>
          <a:p>
            <a:r>
              <a:rPr lang="en-US" sz="2400" dirty="0" smtClean="0"/>
              <a:t>(avoiding </a:t>
            </a:r>
          </a:p>
          <a:p>
            <a:r>
              <a:rPr lang="en-US" sz="2400" dirty="0" smtClean="0"/>
              <a:t>spam filters;</a:t>
            </a:r>
          </a:p>
          <a:p>
            <a:r>
              <a:rPr lang="en-US" sz="2400" dirty="0">
                <a:solidFill>
                  <a:schemeClr val="accent3"/>
                </a:solidFill>
              </a:rPr>
              <a:t>c</a:t>
            </a:r>
            <a:r>
              <a:rPr lang="en-US" sz="2400" dirty="0" smtClean="0">
                <a:solidFill>
                  <a:schemeClr val="accent3"/>
                </a:solidFill>
              </a:rPr>
              <a:t>redit card 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accent3"/>
                </a:solidFill>
              </a:rPr>
              <a:t>fraud</a:t>
            </a:r>
            <a:r>
              <a:rPr lang="en-US" sz="2400" dirty="0" smtClean="0"/>
              <a:t>)</a:t>
            </a:r>
            <a:endParaRPr 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828841" y="3932560"/>
            <a:ext cx="22796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Complexity of </a:t>
            </a:r>
            <a:endParaRPr lang="en-US" sz="2400" dirty="0" smtClean="0"/>
          </a:p>
          <a:p>
            <a:pPr algn="ctr"/>
            <a:r>
              <a:rPr lang="en-US" sz="2400" dirty="0" smtClean="0"/>
              <a:t>the environment</a:t>
            </a:r>
          </a:p>
          <a:p>
            <a:pPr marL="0" lvl="1" algn="ctr"/>
            <a:r>
              <a:rPr lang="lt-LT" sz="2400" dirty="0"/>
              <a:t>(driverless cars) </a:t>
            </a:r>
            <a:endParaRPr lang="nl-NL" sz="2400" dirty="0"/>
          </a:p>
        </p:txBody>
      </p: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947738" y="2276872"/>
            <a:ext cx="73691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85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47" y="2601664"/>
            <a:ext cx="188912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3714"/>
            <a:ext cx="19542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0" y="2334022"/>
            <a:ext cx="1723998" cy="161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6" y="2392760"/>
            <a:ext cx="1230313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1520" y="3784476"/>
            <a:ext cx="2520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Changes </a:t>
            </a:r>
            <a:r>
              <a:rPr lang="en-US" sz="2400" dirty="0" smtClean="0"/>
              <a:t>in personal interests </a:t>
            </a:r>
            <a:r>
              <a:rPr lang="en-US" sz="2400" dirty="0" smtClean="0">
                <a:solidFill>
                  <a:schemeClr val="accent3"/>
                </a:solidFill>
              </a:rPr>
              <a:t>or in population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>
                <a:solidFill>
                  <a:schemeClr val="accent3"/>
                </a:solidFill>
              </a:rPr>
              <a:t>characteristics</a:t>
            </a:r>
            <a:r>
              <a:rPr lang="lt-LT" sz="2400" dirty="0" smtClean="0">
                <a:solidFill>
                  <a:schemeClr val="accent3"/>
                </a:solidFill>
              </a:rPr>
              <a:t> </a:t>
            </a:r>
            <a:endParaRPr lang="en-US" sz="2400" dirty="0" smtClean="0">
              <a:solidFill>
                <a:schemeClr val="accent3"/>
              </a:solidFill>
            </a:endParaRPr>
          </a:p>
          <a:p>
            <a:r>
              <a:rPr lang="en-US" sz="2400" dirty="0" smtClean="0"/>
              <a:t>(adaptive news access)</a:t>
            </a:r>
            <a:endParaRPr lang="nl-NL" sz="2400" dirty="0"/>
          </a:p>
        </p:txBody>
      </p:sp>
      <p:sp>
        <p:nvSpPr>
          <p:cNvPr id="10" name="Rectangle 9"/>
          <p:cNvSpPr/>
          <p:nvPr/>
        </p:nvSpPr>
        <p:spPr>
          <a:xfrm>
            <a:off x="4283968" y="4060894"/>
            <a:ext cx="3096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Changes in </a:t>
            </a:r>
            <a:endParaRPr lang="en-US" sz="2400" dirty="0" smtClean="0"/>
          </a:p>
          <a:p>
            <a:pPr lvl="1"/>
            <a:r>
              <a:rPr lang="en-US" sz="2400" dirty="0" smtClean="0"/>
              <a:t>population </a:t>
            </a:r>
          </a:p>
          <a:p>
            <a:pPr lvl="1"/>
            <a:r>
              <a:rPr lang="en-US" sz="2400" dirty="0" smtClean="0"/>
              <a:t>characteristics</a:t>
            </a:r>
            <a:r>
              <a:rPr lang="lt-LT" sz="2400" dirty="0" smtClean="0"/>
              <a:t> </a:t>
            </a:r>
            <a:endParaRPr lang="en-US" sz="2400" dirty="0" smtClean="0"/>
          </a:p>
          <a:p>
            <a:pPr lvl="1"/>
            <a:r>
              <a:rPr lang="lt-LT" sz="2400" dirty="0" smtClean="0"/>
              <a:t>(</a:t>
            </a:r>
            <a:r>
              <a:rPr lang="lt-LT" sz="2400" dirty="0"/>
              <a:t>credit scoring)</a:t>
            </a:r>
            <a:endParaRPr lang="en-US" sz="2400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/>
          <p:cNvSpPr/>
          <p:nvPr/>
        </p:nvSpPr>
        <p:spPr>
          <a:xfrm>
            <a:off x="457200" y="4559300"/>
            <a:ext cx="5834063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traight Connector 3"/>
          <p:cNvSpPr/>
          <p:nvPr/>
        </p:nvSpPr>
        <p:spPr>
          <a:xfrm>
            <a:off x="4429125" y="3208337"/>
            <a:ext cx="0" cy="2592388"/>
          </a:xfrm>
          <a:prstGeom prst="line">
            <a:avLst/>
          </a:prstGeom>
          <a:noFill/>
          <a:ln w="36000">
            <a:solidFill>
              <a:srgbClr val="000000"/>
            </a:solidFill>
            <a:custDash>
              <a:ds d="508000" sp="508000"/>
              <a:ds d="508000" sp="508000"/>
            </a:custDash>
          </a:ln>
        </p:spPr>
        <p:txBody>
          <a:bodyPr lIns="97967" tIns="57147" rIns="97967" bIns="57147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81025" y="3856037"/>
            <a:ext cx="247650" cy="40640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16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81025" y="42894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06413" y="2938462"/>
            <a:ext cx="373062" cy="404813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solidFill>
            <a:schemeClr val="accent1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16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cxnSp>
        <p:nvCxnSpPr>
          <p:cNvPr id="193544" name="Straight Arrow Connector 9"/>
          <p:cNvCxnSpPr>
            <a:cxnSpLocks noChangeShapeType="1"/>
            <a:endCxn id="7" idx="5"/>
          </p:cNvCxnSpPr>
          <p:nvPr/>
        </p:nvCxnSpPr>
        <p:spPr bwMode="auto">
          <a:xfrm>
            <a:off x="692150" y="3343275"/>
            <a:ext cx="12700" cy="512762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11" name="Freeform 10"/>
          <p:cNvSpPr/>
          <p:nvPr/>
        </p:nvSpPr>
        <p:spPr>
          <a:xfrm>
            <a:off x="1276350" y="3856037"/>
            <a:ext cx="247650" cy="40640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16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276350" y="42894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201738" y="2938462"/>
            <a:ext cx="373062" cy="404813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solidFill>
            <a:schemeClr val="accent1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16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cxnSp>
        <p:nvCxnSpPr>
          <p:cNvPr id="193548" name="Straight Arrow Connector 13"/>
          <p:cNvCxnSpPr>
            <a:cxnSpLocks noChangeShapeType="1"/>
            <a:endCxn id="11" idx="5"/>
          </p:cNvCxnSpPr>
          <p:nvPr/>
        </p:nvCxnSpPr>
        <p:spPr bwMode="auto">
          <a:xfrm>
            <a:off x="1387475" y="3343275"/>
            <a:ext cx="12700" cy="512762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15" name="Freeform 14"/>
          <p:cNvSpPr/>
          <p:nvPr/>
        </p:nvSpPr>
        <p:spPr>
          <a:xfrm>
            <a:off x="1971675" y="3856037"/>
            <a:ext cx="247650" cy="40640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16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971675" y="42894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97063" y="2938462"/>
            <a:ext cx="373062" cy="404813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16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cxnSp>
        <p:nvCxnSpPr>
          <p:cNvPr id="193552" name="Straight Arrow Connector 17"/>
          <p:cNvCxnSpPr>
            <a:cxnSpLocks noChangeShapeType="1"/>
            <a:endCxn id="15" idx="5"/>
          </p:cNvCxnSpPr>
          <p:nvPr/>
        </p:nvCxnSpPr>
        <p:spPr bwMode="auto">
          <a:xfrm>
            <a:off x="2082800" y="3343275"/>
            <a:ext cx="12700" cy="512762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19" name="Freeform 18"/>
          <p:cNvSpPr/>
          <p:nvPr/>
        </p:nvSpPr>
        <p:spPr>
          <a:xfrm>
            <a:off x="3908425" y="3856037"/>
            <a:ext cx="247650" cy="40640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16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908425" y="42894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833813" y="2938462"/>
            <a:ext cx="373062" cy="404813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16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cxnSp>
        <p:nvCxnSpPr>
          <p:cNvPr id="193556" name="Straight Arrow Connector 21"/>
          <p:cNvCxnSpPr>
            <a:cxnSpLocks noChangeShapeType="1"/>
            <a:endCxn id="19" idx="5"/>
          </p:cNvCxnSpPr>
          <p:nvPr/>
        </p:nvCxnSpPr>
        <p:spPr bwMode="auto">
          <a:xfrm>
            <a:off x="4019550" y="3343275"/>
            <a:ext cx="12700" cy="512762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23" name="Freeform 22"/>
          <p:cNvSpPr/>
          <p:nvPr/>
        </p:nvSpPr>
        <p:spPr>
          <a:xfrm>
            <a:off x="3187700" y="3856037"/>
            <a:ext cx="249238" cy="40640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187700" y="4289425"/>
            <a:ext cx="249238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114675" y="2938462"/>
            <a:ext cx="371475" cy="404813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cxnSp>
        <p:nvCxnSpPr>
          <p:cNvPr id="193560" name="Straight Arrow Connector 25"/>
          <p:cNvCxnSpPr>
            <a:cxnSpLocks noChangeShapeType="1"/>
            <a:endCxn id="23" idx="5"/>
          </p:cNvCxnSpPr>
          <p:nvPr/>
        </p:nvCxnSpPr>
        <p:spPr bwMode="auto">
          <a:xfrm>
            <a:off x="3300413" y="3343275"/>
            <a:ext cx="11112" cy="512762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27" name="Freeform 26"/>
          <p:cNvSpPr/>
          <p:nvPr/>
        </p:nvSpPr>
        <p:spPr>
          <a:xfrm>
            <a:off x="2716213" y="3856037"/>
            <a:ext cx="249237" cy="40640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716213" y="4289425"/>
            <a:ext cx="249237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641600" y="2938462"/>
            <a:ext cx="373063" cy="404813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cxnSp>
        <p:nvCxnSpPr>
          <p:cNvPr id="193564" name="Straight Arrow Connector 29"/>
          <p:cNvCxnSpPr>
            <a:cxnSpLocks noChangeShapeType="1"/>
            <a:endCxn id="27" idx="5"/>
          </p:cNvCxnSpPr>
          <p:nvPr/>
        </p:nvCxnSpPr>
        <p:spPr bwMode="auto">
          <a:xfrm>
            <a:off x="2827338" y="3343275"/>
            <a:ext cx="12700" cy="512762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31" name="Freeform 30"/>
          <p:cNvSpPr/>
          <p:nvPr/>
        </p:nvSpPr>
        <p:spPr>
          <a:xfrm>
            <a:off x="4876800" y="3856037"/>
            <a:ext cx="247650" cy="406400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16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802188" y="2938462"/>
            <a:ext cx="373062" cy="404813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2200" b="1" dirty="0">
                <a:solidFill>
                  <a:srgbClr val="FF0000"/>
                </a:solidFill>
                <a:latin typeface="Arial" pitchFamily="18"/>
                <a:ea typeface="Lucida Sans Unicode" pitchFamily="2"/>
                <a:cs typeface="Tahoma" pitchFamily="2"/>
              </a:rPr>
              <a:t>?</a:t>
            </a:r>
          </a:p>
        </p:txBody>
      </p:sp>
      <p:cxnSp>
        <p:nvCxnSpPr>
          <p:cNvPr id="193567" name="Straight Arrow Connector 32"/>
          <p:cNvCxnSpPr>
            <a:cxnSpLocks noChangeShapeType="1"/>
            <a:endCxn id="31" idx="5"/>
          </p:cNvCxnSpPr>
          <p:nvPr/>
        </p:nvCxnSpPr>
        <p:spPr bwMode="auto">
          <a:xfrm>
            <a:off x="4987925" y="3343275"/>
            <a:ext cx="12700" cy="512762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34" name="Rectangle 33"/>
          <p:cNvSpPr/>
          <p:nvPr/>
        </p:nvSpPr>
        <p:spPr>
          <a:xfrm>
            <a:off x="4627563" y="4908550"/>
            <a:ext cx="801687" cy="676275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r>
              <a:rPr lang="en-US" sz="2900" i="1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L</a:t>
            </a:r>
            <a:r>
              <a:rPr lang="en-US" sz="2900" baseline="-25000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t+1</a:t>
            </a:r>
          </a:p>
        </p:txBody>
      </p:sp>
      <p:cxnSp>
        <p:nvCxnSpPr>
          <p:cNvPr id="193569" name="Straight Arrow Connector 34"/>
          <p:cNvCxnSpPr>
            <a:cxnSpLocks noChangeShapeType="1"/>
            <a:stCxn id="31" idx="7"/>
          </p:cNvCxnSpPr>
          <p:nvPr/>
        </p:nvCxnSpPr>
        <p:spPr bwMode="auto">
          <a:xfrm>
            <a:off x="5000625" y="4262437"/>
            <a:ext cx="25400" cy="646113"/>
          </a:xfrm>
          <a:prstGeom prst="straightConnector1">
            <a:avLst/>
          </a:prstGeom>
          <a:noFill/>
          <a:ln w="7200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193571" name="Straight Arrow Connector 36"/>
          <p:cNvCxnSpPr>
            <a:cxnSpLocks noChangeShapeType="1"/>
            <a:stCxn id="34" idx="2"/>
          </p:cNvCxnSpPr>
          <p:nvPr/>
        </p:nvCxnSpPr>
        <p:spPr bwMode="auto">
          <a:xfrm rot="5400000">
            <a:off x="4785519" y="5825331"/>
            <a:ext cx="484187" cy="3175"/>
          </a:xfrm>
          <a:prstGeom prst="straightConnector1">
            <a:avLst/>
          </a:prstGeom>
          <a:noFill/>
          <a:ln w="7200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39" name="TextBox 38"/>
          <p:cNvSpPr txBox="1"/>
          <p:nvPr/>
        </p:nvSpPr>
        <p:spPr>
          <a:xfrm>
            <a:off x="2122488" y="1470025"/>
            <a:ext cx="3395662" cy="84455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lt-LT" sz="2500">
                <a:latin typeface="Arial" charset="0"/>
                <a:ea typeface="Lucida Sans Unicode" charset="0"/>
                <a:cs typeface="Tahoma" charset="0"/>
              </a:rPr>
              <a:t>Selecting the right training data</a:t>
            </a:r>
            <a:endParaRPr lang="en-US" sz="25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40" name="Straight Connector 39"/>
          <p:cNvSpPr/>
          <p:nvPr/>
        </p:nvSpPr>
        <p:spPr>
          <a:xfrm flipH="1">
            <a:off x="5387975" y="2776537"/>
            <a:ext cx="1958975" cy="2447925"/>
          </a:xfrm>
          <a:prstGeom prst="line">
            <a:avLst/>
          </a:prstGeom>
          <a:noFill/>
          <a:ln w="72000">
            <a:solidFill>
              <a:srgbClr val="00FF0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42013" y="1814512"/>
            <a:ext cx="3201987" cy="84455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lt-LT" sz="2500" i="1">
                <a:latin typeface="Arial" charset="0"/>
                <a:ea typeface="Lucida Sans Unicode" charset="0"/>
                <a:cs typeface="Tahoma" charset="0"/>
              </a:rPr>
              <a:t>or </a:t>
            </a:r>
            <a:r>
              <a:rPr lang="lt-LT" sz="2500">
                <a:latin typeface="Arial" charset="0"/>
                <a:ea typeface="Lucida Sans Unicode" charset="0"/>
                <a:cs typeface="Tahoma" charset="0"/>
              </a:rPr>
              <a:t>adjusting </a:t>
            </a:r>
          </a:p>
          <a:p>
            <a:pPr hangingPunct="0">
              <a:buSzPct val="45000"/>
              <a:buFont typeface="StarSymbol" charset="0"/>
              <a:buNone/>
            </a:pPr>
            <a:r>
              <a:rPr lang="lt-LT" sz="2500">
                <a:latin typeface="Arial" charset="0"/>
                <a:ea typeface="Lucida Sans Unicode" charset="0"/>
                <a:cs typeface="Tahoma" charset="0"/>
              </a:rPr>
              <a:t>the model</a:t>
            </a:r>
            <a:endParaRPr lang="en-US" sz="25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43" name="Straight Connector 42"/>
          <p:cNvSpPr/>
          <p:nvPr/>
        </p:nvSpPr>
        <p:spPr>
          <a:xfrm>
            <a:off x="1958975" y="1143000"/>
            <a:ext cx="163513" cy="1633537"/>
          </a:xfrm>
          <a:prstGeom prst="line">
            <a:avLst/>
          </a:prstGeom>
          <a:noFill/>
          <a:ln w="72000">
            <a:solidFill>
              <a:srgbClr val="00FF0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93576" name="Rectangle 4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lt-LT" dirty="0"/>
              <a:t>daptive </a:t>
            </a:r>
            <a:r>
              <a:rPr lang="en-US" dirty="0" smtClean="0"/>
              <a:t>L</a:t>
            </a:r>
            <a:r>
              <a:rPr lang="lt-LT" dirty="0" smtClean="0"/>
              <a:t>earning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trategies</a:t>
            </a:r>
            <a:endParaRPr lang="lt-LT" dirty="0"/>
          </a:p>
        </p:txBody>
      </p:sp>
      <p:sp>
        <p:nvSpPr>
          <p:cNvPr id="2" name="TextBox 38"/>
          <p:cNvSpPr txBox="1"/>
          <p:nvPr/>
        </p:nvSpPr>
        <p:spPr>
          <a:xfrm>
            <a:off x="827088" y="5105400"/>
            <a:ext cx="3132137" cy="7524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en-US" sz="2200" b="1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More training data is no longer better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67882" y="5550247"/>
            <a:ext cx="692150" cy="32702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lt-LT" sz="1600" dirty="0">
                <a:latin typeface="Arial" charset="0"/>
                <a:ea typeface="Lucida Sans Unicode" charset="0"/>
                <a:cs typeface="Tahoma" charset="0"/>
              </a:rPr>
              <a:t>now</a:t>
            </a:r>
            <a:endParaRPr lang="en-US" sz="1600" dirty="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48" name="TextBox 38"/>
          <p:cNvSpPr txBox="1"/>
          <p:nvPr/>
        </p:nvSpPr>
        <p:spPr>
          <a:xfrm>
            <a:off x="5902325" y="5891808"/>
            <a:ext cx="1693863" cy="417512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en-US" sz="2200" b="1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prediction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02474" y="4908773"/>
            <a:ext cx="1693862" cy="7524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en-US" sz="2200" b="1" dirty="0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Updated/ new model</a:t>
            </a:r>
          </a:p>
        </p:txBody>
      </p:sp>
      <p:sp>
        <p:nvSpPr>
          <p:cNvPr id="53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09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Modeling Tasks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358623" cy="325918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933056"/>
            <a:ext cx="5796136" cy="2715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71" y="980729"/>
            <a:ext cx="4546586" cy="2952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306" y="980728"/>
            <a:ext cx="739882" cy="1080120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Grp="1" noChangeAspect="1"/>
          </p:cNvPicPr>
          <p:nvPr>
            <p:ph idx="1"/>
          </p:nvPr>
        </p:nvPicPr>
        <p:blipFill>
          <a:blip r:embed="rId6"/>
          <a:srcRect t="1617" b="1617"/>
          <a:stretch>
            <a:fillRect/>
          </a:stretch>
        </p:blipFill>
        <p:spPr>
          <a:xfrm>
            <a:off x="251520" y="4580672"/>
            <a:ext cx="3538736" cy="2088688"/>
          </a:xfrm>
        </p:spPr>
      </p:pic>
    </p:spTree>
    <p:extLst>
      <p:ext uri="{BB962C8B-B14F-4D97-AF65-F5344CB8AC3E}">
        <p14:creationId xmlns:p14="http://schemas.microsoft.com/office/powerpoint/2010/main" val="86446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SzPct val="45000"/>
              <a:buFont typeface="StarSymbol" charset="0"/>
              <a:buNone/>
            </a:pPr>
            <a:r>
              <a:rPr lang="en-US" dirty="0"/>
              <a:t>Techniques</a:t>
            </a:r>
            <a:r>
              <a:rPr lang="lt-LT" dirty="0"/>
              <a:t> to </a:t>
            </a:r>
            <a:r>
              <a:rPr lang="en-US" dirty="0" smtClean="0"/>
              <a:t>H</a:t>
            </a:r>
            <a:r>
              <a:rPr lang="lt-LT" dirty="0" smtClean="0"/>
              <a:t>andle </a:t>
            </a:r>
            <a:r>
              <a:rPr lang="en-US" dirty="0"/>
              <a:t>C</a:t>
            </a:r>
            <a:r>
              <a:rPr lang="lt-LT" dirty="0" smtClean="0"/>
              <a:t>oncept </a:t>
            </a:r>
            <a:r>
              <a:rPr lang="en-US" dirty="0"/>
              <a:t>D</a:t>
            </a:r>
            <a:r>
              <a:rPr lang="lt-LT" dirty="0" smtClean="0"/>
              <a:t>rift</a:t>
            </a:r>
            <a:endParaRPr lang="en-US" dirty="0"/>
          </a:p>
        </p:txBody>
      </p:sp>
      <p:sp>
        <p:nvSpPr>
          <p:cNvPr id="485379" name="TextBox 39"/>
          <p:cNvSpPr txBox="1">
            <a:spLocks noChangeArrowheads="1"/>
          </p:cNvSpPr>
          <p:nvPr/>
        </p:nvSpPr>
        <p:spPr bwMode="auto">
          <a:xfrm>
            <a:off x="3000375" y="1500188"/>
            <a:ext cx="235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Triggering</a:t>
            </a:r>
            <a:endParaRPr lang="en-US"/>
          </a:p>
        </p:txBody>
      </p:sp>
      <p:sp>
        <p:nvSpPr>
          <p:cNvPr id="485380" name="TextBox 40"/>
          <p:cNvSpPr txBox="1">
            <a:spLocks noChangeArrowheads="1"/>
          </p:cNvSpPr>
          <p:nvPr/>
        </p:nvSpPr>
        <p:spPr bwMode="auto">
          <a:xfrm>
            <a:off x="5929313" y="1500188"/>
            <a:ext cx="2357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Evolving </a:t>
            </a:r>
            <a:endParaRPr lang="en-US"/>
          </a:p>
        </p:txBody>
      </p:sp>
      <p:sp>
        <p:nvSpPr>
          <p:cNvPr id="485381" name="TextBox 41"/>
          <p:cNvSpPr txBox="1">
            <a:spLocks noChangeArrowheads="1"/>
          </p:cNvSpPr>
          <p:nvPr/>
        </p:nvSpPr>
        <p:spPr bwMode="auto">
          <a:xfrm>
            <a:off x="357188" y="2643188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Single classifier</a:t>
            </a:r>
            <a:endParaRPr lang="en-US"/>
          </a:p>
        </p:txBody>
      </p:sp>
      <p:sp>
        <p:nvSpPr>
          <p:cNvPr id="485382" name="TextBox 42"/>
          <p:cNvSpPr txBox="1">
            <a:spLocks noChangeArrowheads="1"/>
          </p:cNvSpPr>
          <p:nvPr/>
        </p:nvSpPr>
        <p:spPr bwMode="auto">
          <a:xfrm>
            <a:off x="500063" y="4500563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Ensemble</a:t>
            </a: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357563" y="2428875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286500" y="2500313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786063" y="4286250"/>
            <a:ext cx="1285875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786438" y="4214813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5387" name="TextBox 49"/>
          <p:cNvSpPr txBox="1">
            <a:spLocks noChangeArrowheads="1"/>
          </p:cNvSpPr>
          <p:nvPr/>
        </p:nvSpPr>
        <p:spPr bwMode="auto">
          <a:xfrm>
            <a:off x="3419475" y="2917825"/>
            <a:ext cx="1357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Detectors</a:t>
            </a:r>
          </a:p>
        </p:txBody>
      </p:sp>
      <p:sp>
        <p:nvSpPr>
          <p:cNvPr id="485388" name="TextBox 50"/>
          <p:cNvSpPr txBox="1">
            <a:spLocks noChangeArrowheads="1"/>
          </p:cNvSpPr>
          <p:nvPr/>
        </p:nvSpPr>
        <p:spPr bwMode="auto">
          <a:xfrm>
            <a:off x="5867400" y="45085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Dynamic ensemble</a:t>
            </a:r>
          </a:p>
        </p:txBody>
      </p:sp>
      <p:sp>
        <p:nvSpPr>
          <p:cNvPr id="485389" name="TextBox 51"/>
          <p:cNvSpPr txBox="1">
            <a:spLocks noChangeArrowheads="1"/>
          </p:cNvSpPr>
          <p:nvPr/>
        </p:nvSpPr>
        <p:spPr bwMode="auto">
          <a:xfrm>
            <a:off x="2771775" y="471805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Contextual</a:t>
            </a:r>
          </a:p>
        </p:txBody>
      </p:sp>
      <p:sp>
        <p:nvSpPr>
          <p:cNvPr id="485390" name="TextBox 52"/>
          <p:cNvSpPr txBox="1">
            <a:spLocks noChangeArrowheads="1"/>
          </p:cNvSpPr>
          <p:nvPr/>
        </p:nvSpPr>
        <p:spPr bwMode="auto">
          <a:xfrm>
            <a:off x="6300788" y="2990850"/>
            <a:ext cx="1357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Forgetting</a:t>
            </a:r>
          </a:p>
        </p:txBody>
      </p:sp>
      <p:sp>
        <p:nvSpPr>
          <p:cNvPr id="485391" name="TextBox 49"/>
          <p:cNvSpPr txBox="1">
            <a:spLocks noChangeArrowheads="1"/>
          </p:cNvSpPr>
          <p:nvPr/>
        </p:nvSpPr>
        <p:spPr bwMode="auto">
          <a:xfrm>
            <a:off x="3419475" y="365125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variable windows</a:t>
            </a:r>
          </a:p>
        </p:txBody>
      </p:sp>
      <p:sp>
        <p:nvSpPr>
          <p:cNvPr id="485392" name="TextBox 49"/>
          <p:cNvSpPr txBox="1">
            <a:spLocks noChangeArrowheads="1"/>
          </p:cNvSpPr>
          <p:nvPr/>
        </p:nvSpPr>
        <p:spPr bwMode="auto">
          <a:xfrm>
            <a:off x="6948488" y="3651250"/>
            <a:ext cx="223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fixed windows,</a:t>
            </a:r>
          </a:p>
          <a:p>
            <a:r>
              <a:rPr lang="en-US"/>
              <a:t>Instance weighting</a:t>
            </a:r>
          </a:p>
        </p:txBody>
      </p:sp>
      <p:sp>
        <p:nvSpPr>
          <p:cNvPr id="485393" name="TextBox 49"/>
          <p:cNvSpPr txBox="1">
            <a:spLocks noChangeArrowheads="1"/>
          </p:cNvSpPr>
          <p:nvPr/>
        </p:nvSpPr>
        <p:spPr bwMode="auto">
          <a:xfrm>
            <a:off x="6732588" y="5294313"/>
            <a:ext cx="2411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adaptive </a:t>
            </a:r>
          </a:p>
          <a:p>
            <a:r>
              <a:rPr lang="en-US"/>
              <a:t>fusion rules</a:t>
            </a:r>
          </a:p>
        </p:txBody>
      </p:sp>
      <p:sp>
        <p:nvSpPr>
          <p:cNvPr id="485394" name="TextBox 49"/>
          <p:cNvSpPr txBox="1">
            <a:spLocks noChangeArrowheads="1"/>
          </p:cNvSpPr>
          <p:nvPr/>
        </p:nvSpPr>
        <p:spPr bwMode="auto">
          <a:xfrm>
            <a:off x="3419475" y="5451475"/>
            <a:ext cx="2411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dynamic integration,</a:t>
            </a:r>
          </a:p>
          <a:p>
            <a:r>
              <a:rPr lang="en-US"/>
              <a:t>meta learning</a:t>
            </a:r>
          </a:p>
        </p:txBody>
      </p:sp>
      <p:sp>
        <p:nvSpPr>
          <p:cNvPr id="485395" name="Oval 19"/>
          <p:cNvSpPr>
            <a:spLocks noChangeArrowheads="1"/>
          </p:cNvSpPr>
          <p:nvPr/>
        </p:nvSpPr>
        <p:spPr bwMode="auto">
          <a:xfrm>
            <a:off x="2051050" y="1125538"/>
            <a:ext cx="6553200" cy="9350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50825" y="1884363"/>
            <a:ext cx="3168650" cy="7524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en-US" sz="2200" b="1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change detection and a follow up reaction</a:t>
            </a:r>
          </a:p>
        </p:txBody>
      </p:sp>
      <p:sp>
        <p:nvSpPr>
          <p:cNvPr id="3" name="TextBox 38"/>
          <p:cNvSpPr txBox="1"/>
          <p:nvPr/>
        </p:nvSpPr>
        <p:spPr>
          <a:xfrm>
            <a:off x="5651500" y="2003425"/>
            <a:ext cx="3168650" cy="417513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en-US" sz="2200" b="1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adapting every step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88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SzPct val="45000"/>
              <a:buFont typeface="StarSymbol" charset="0"/>
              <a:buNone/>
            </a:pPr>
            <a:r>
              <a:rPr lang="en-US" dirty="0"/>
              <a:t>Techniques</a:t>
            </a:r>
            <a:r>
              <a:rPr lang="lt-LT" dirty="0"/>
              <a:t> to </a:t>
            </a:r>
            <a:r>
              <a:rPr lang="en-US" dirty="0" smtClean="0"/>
              <a:t>H</a:t>
            </a:r>
            <a:r>
              <a:rPr lang="lt-LT" dirty="0" smtClean="0"/>
              <a:t>andle </a:t>
            </a:r>
            <a:r>
              <a:rPr lang="en-US" dirty="0"/>
              <a:t>C</a:t>
            </a:r>
            <a:r>
              <a:rPr lang="lt-LT" dirty="0" smtClean="0"/>
              <a:t>oncept </a:t>
            </a:r>
            <a:r>
              <a:rPr lang="en-US" dirty="0"/>
              <a:t>D</a:t>
            </a:r>
            <a:r>
              <a:rPr lang="lt-LT" dirty="0" smtClean="0"/>
              <a:t>rift</a:t>
            </a:r>
            <a:endParaRPr lang="en-US" dirty="0"/>
          </a:p>
        </p:txBody>
      </p:sp>
      <p:sp>
        <p:nvSpPr>
          <p:cNvPr id="487427" name="TextBox 39"/>
          <p:cNvSpPr txBox="1">
            <a:spLocks noChangeArrowheads="1"/>
          </p:cNvSpPr>
          <p:nvPr/>
        </p:nvSpPr>
        <p:spPr bwMode="auto">
          <a:xfrm>
            <a:off x="3000375" y="1500188"/>
            <a:ext cx="235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Triggering</a:t>
            </a:r>
            <a:endParaRPr lang="en-US"/>
          </a:p>
        </p:txBody>
      </p:sp>
      <p:sp>
        <p:nvSpPr>
          <p:cNvPr id="487428" name="TextBox 40"/>
          <p:cNvSpPr txBox="1">
            <a:spLocks noChangeArrowheads="1"/>
          </p:cNvSpPr>
          <p:nvPr/>
        </p:nvSpPr>
        <p:spPr bwMode="auto">
          <a:xfrm>
            <a:off x="5929313" y="1500188"/>
            <a:ext cx="2357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Evolving </a:t>
            </a:r>
            <a:endParaRPr lang="en-US"/>
          </a:p>
        </p:txBody>
      </p:sp>
      <p:sp>
        <p:nvSpPr>
          <p:cNvPr id="487429" name="TextBox 41"/>
          <p:cNvSpPr txBox="1">
            <a:spLocks noChangeArrowheads="1"/>
          </p:cNvSpPr>
          <p:nvPr/>
        </p:nvSpPr>
        <p:spPr bwMode="auto">
          <a:xfrm>
            <a:off x="357188" y="2643188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Single classifier</a:t>
            </a:r>
            <a:endParaRPr lang="en-US"/>
          </a:p>
        </p:txBody>
      </p:sp>
      <p:sp>
        <p:nvSpPr>
          <p:cNvPr id="487430" name="TextBox 42"/>
          <p:cNvSpPr txBox="1">
            <a:spLocks noChangeArrowheads="1"/>
          </p:cNvSpPr>
          <p:nvPr/>
        </p:nvSpPr>
        <p:spPr bwMode="auto">
          <a:xfrm>
            <a:off x="500063" y="4500563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Ensemble</a:t>
            </a: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357563" y="2428875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286500" y="2500313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786063" y="4286250"/>
            <a:ext cx="1285875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786438" y="4214813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7435" name="TextBox 49"/>
          <p:cNvSpPr txBox="1">
            <a:spLocks noChangeArrowheads="1"/>
          </p:cNvSpPr>
          <p:nvPr/>
        </p:nvSpPr>
        <p:spPr bwMode="auto">
          <a:xfrm>
            <a:off x="3419475" y="2917825"/>
            <a:ext cx="1357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Detectors</a:t>
            </a:r>
          </a:p>
        </p:txBody>
      </p:sp>
      <p:sp>
        <p:nvSpPr>
          <p:cNvPr id="487436" name="TextBox 50"/>
          <p:cNvSpPr txBox="1">
            <a:spLocks noChangeArrowheads="1"/>
          </p:cNvSpPr>
          <p:nvPr/>
        </p:nvSpPr>
        <p:spPr bwMode="auto">
          <a:xfrm>
            <a:off x="5867400" y="45085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Dynamic ensemble</a:t>
            </a:r>
          </a:p>
        </p:txBody>
      </p:sp>
      <p:sp>
        <p:nvSpPr>
          <p:cNvPr id="487437" name="TextBox 51"/>
          <p:cNvSpPr txBox="1">
            <a:spLocks noChangeArrowheads="1"/>
          </p:cNvSpPr>
          <p:nvPr/>
        </p:nvSpPr>
        <p:spPr bwMode="auto">
          <a:xfrm>
            <a:off x="2771775" y="471805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Contextual</a:t>
            </a:r>
          </a:p>
        </p:txBody>
      </p:sp>
      <p:sp>
        <p:nvSpPr>
          <p:cNvPr id="487438" name="TextBox 52"/>
          <p:cNvSpPr txBox="1">
            <a:spLocks noChangeArrowheads="1"/>
          </p:cNvSpPr>
          <p:nvPr/>
        </p:nvSpPr>
        <p:spPr bwMode="auto">
          <a:xfrm>
            <a:off x="6300788" y="2990850"/>
            <a:ext cx="1357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Forgetting</a:t>
            </a:r>
          </a:p>
        </p:txBody>
      </p:sp>
      <p:sp>
        <p:nvSpPr>
          <p:cNvPr id="487439" name="TextBox 49"/>
          <p:cNvSpPr txBox="1">
            <a:spLocks noChangeArrowheads="1"/>
          </p:cNvSpPr>
          <p:nvPr/>
        </p:nvSpPr>
        <p:spPr bwMode="auto">
          <a:xfrm>
            <a:off x="3419475" y="365125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variable windows</a:t>
            </a:r>
          </a:p>
        </p:txBody>
      </p:sp>
      <p:sp>
        <p:nvSpPr>
          <p:cNvPr id="487440" name="TextBox 49"/>
          <p:cNvSpPr txBox="1">
            <a:spLocks noChangeArrowheads="1"/>
          </p:cNvSpPr>
          <p:nvPr/>
        </p:nvSpPr>
        <p:spPr bwMode="auto">
          <a:xfrm>
            <a:off x="6948488" y="3651250"/>
            <a:ext cx="223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fixed windows,</a:t>
            </a:r>
          </a:p>
          <a:p>
            <a:r>
              <a:rPr lang="en-US"/>
              <a:t>Instance weighting</a:t>
            </a:r>
          </a:p>
        </p:txBody>
      </p:sp>
      <p:sp>
        <p:nvSpPr>
          <p:cNvPr id="487441" name="TextBox 49"/>
          <p:cNvSpPr txBox="1">
            <a:spLocks noChangeArrowheads="1"/>
          </p:cNvSpPr>
          <p:nvPr/>
        </p:nvSpPr>
        <p:spPr bwMode="auto">
          <a:xfrm>
            <a:off x="6732588" y="5294313"/>
            <a:ext cx="2411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adaptive </a:t>
            </a:r>
          </a:p>
          <a:p>
            <a:r>
              <a:rPr lang="en-US"/>
              <a:t>fusion rules</a:t>
            </a:r>
          </a:p>
        </p:txBody>
      </p:sp>
      <p:sp>
        <p:nvSpPr>
          <p:cNvPr id="487442" name="TextBox 49"/>
          <p:cNvSpPr txBox="1">
            <a:spLocks noChangeArrowheads="1"/>
          </p:cNvSpPr>
          <p:nvPr/>
        </p:nvSpPr>
        <p:spPr bwMode="auto">
          <a:xfrm>
            <a:off x="3419475" y="5451475"/>
            <a:ext cx="2411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dynamic integration,</a:t>
            </a:r>
          </a:p>
          <a:p>
            <a:r>
              <a:rPr lang="en-US"/>
              <a:t>meta learning</a:t>
            </a:r>
          </a:p>
        </p:txBody>
      </p:sp>
      <p:sp>
        <p:nvSpPr>
          <p:cNvPr id="487443" name="Oval 19"/>
          <p:cNvSpPr>
            <a:spLocks noChangeArrowheads="1"/>
          </p:cNvSpPr>
          <p:nvPr/>
        </p:nvSpPr>
        <p:spPr bwMode="auto">
          <a:xfrm>
            <a:off x="250825" y="2060575"/>
            <a:ext cx="1943100" cy="316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84213" y="1268413"/>
            <a:ext cx="1801812" cy="75247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en-US" sz="2200" b="1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reactive, forgetting</a:t>
            </a:r>
          </a:p>
        </p:txBody>
      </p:sp>
      <p:sp>
        <p:nvSpPr>
          <p:cNvPr id="3" name="TextBox 38"/>
          <p:cNvSpPr txBox="1"/>
          <p:nvPr/>
        </p:nvSpPr>
        <p:spPr>
          <a:xfrm>
            <a:off x="611188" y="5229225"/>
            <a:ext cx="2016125" cy="1087438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en-US" sz="2200" b="1">
                <a:solidFill>
                  <a:srgbClr val="FF0000"/>
                </a:solidFill>
                <a:latin typeface="Arial" charset="0"/>
                <a:ea typeface="Lucida Sans Unicode" charset="0"/>
                <a:cs typeface="Tahoma" charset="0"/>
              </a:rPr>
              <a:t>maintain some memory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39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44625"/>
            <a:ext cx="8229600" cy="869776"/>
          </a:xfrm>
        </p:spPr>
        <p:txBody>
          <a:bodyPr>
            <a:normAutofit/>
          </a:bodyPr>
          <a:lstStyle/>
          <a:p>
            <a:pPr>
              <a:buSzPct val="45000"/>
              <a:buFont typeface="StarSymbol" charset="0"/>
              <a:buNone/>
            </a:pPr>
            <a:r>
              <a:rPr lang="en-US" dirty="0"/>
              <a:t>Closer </a:t>
            </a:r>
            <a:r>
              <a:rPr lang="en-US" dirty="0" smtClean="0"/>
              <a:t>Look</a:t>
            </a:r>
            <a:endParaRPr lang="lt-LT" dirty="0"/>
          </a:p>
        </p:txBody>
      </p:sp>
      <p:sp>
        <p:nvSpPr>
          <p:cNvPr id="440323" name="TextBox 39"/>
          <p:cNvSpPr txBox="1">
            <a:spLocks noChangeArrowheads="1"/>
          </p:cNvSpPr>
          <p:nvPr/>
        </p:nvSpPr>
        <p:spPr bwMode="auto">
          <a:xfrm>
            <a:off x="3000375" y="1500188"/>
            <a:ext cx="235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Triggering</a:t>
            </a:r>
            <a:endParaRPr lang="en-US"/>
          </a:p>
        </p:txBody>
      </p:sp>
      <p:sp>
        <p:nvSpPr>
          <p:cNvPr id="440324" name="TextBox 40"/>
          <p:cNvSpPr txBox="1">
            <a:spLocks noChangeArrowheads="1"/>
          </p:cNvSpPr>
          <p:nvPr/>
        </p:nvSpPr>
        <p:spPr bwMode="auto">
          <a:xfrm>
            <a:off x="5929313" y="1500188"/>
            <a:ext cx="2357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Evolving </a:t>
            </a:r>
          </a:p>
        </p:txBody>
      </p:sp>
      <p:sp>
        <p:nvSpPr>
          <p:cNvPr id="440325" name="TextBox 41"/>
          <p:cNvSpPr txBox="1">
            <a:spLocks noChangeArrowheads="1"/>
          </p:cNvSpPr>
          <p:nvPr/>
        </p:nvSpPr>
        <p:spPr bwMode="auto">
          <a:xfrm>
            <a:off x="357188" y="2643188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Single classifier</a:t>
            </a:r>
            <a:endParaRPr lang="en-US"/>
          </a:p>
        </p:txBody>
      </p:sp>
      <p:sp>
        <p:nvSpPr>
          <p:cNvPr id="440326" name="TextBox 42"/>
          <p:cNvSpPr txBox="1">
            <a:spLocks noChangeArrowheads="1"/>
          </p:cNvSpPr>
          <p:nvPr/>
        </p:nvSpPr>
        <p:spPr bwMode="auto">
          <a:xfrm>
            <a:off x="500063" y="4500563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Ensemble</a:t>
            </a: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357563" y="2428875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286500" y="2500313"/>
            <a:ext cx="1285875" cy="128587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89A4A7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86063" y="4286250"/>
            <a:ext cx="1285875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786438" y="4214813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31" name="TextBox 49"/>
          <p:cNvSpPr txBox="1">
            <a:spLocks noChangeArrowheads="1"/>
          </p:cNvSpPr>
          <p:nvPr/>
        </p:nvSpPr>
        <p:spPr bwMode="auto">
          <a:xfrm>
            <a:off x="3419475" y="2917825"/>
            <a:ext cx="1357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Detectors</a:t>
            </a:r>
          </a:p>
        </p:txBody>
      </p:sp>
      <p:sp>
        <p:nvSpPr>
          <p:cNvPr id="440332" name="TextBox 50"/>
          <p:cNvSpPr txBox="1">
            <a:spLocks noChangeArrowheads="1"/>
          </p:cNvSpPr>
          <p:nvPr/>
        </p:nvSpPr>
        <p:spPr bwMode="auto">
          <a:xfrm>
            <a:off x="5867400" y="45085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Dynamic ensemble</a:t>
            </a:r>
          </a:p>
        </p:txBody>
      </p:sp>
      <p:sp>
        <p:nvSpPr>
          <p:cNvPr id="440333" name="TextBox 51"/>
          <p:cNvSpPr txBox="1">
            <a:spLocks noChangeArrowheads="1"/>
          </p:cNvSpPr>
          <p:nvPr/>
        </p:nvSpPr>
        <p:spPr bwMode="auto">
          <a:xfrm>
            <a:off x="2771775" y="471805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Contextual</a:t>
            </a:r>
          </a:p>
        </p:txBody>
      </p:sp>
      <p:sp>
        <p:nvSpPr>
          <p:cNvPr id="440334" name="TextBox 52"/>
          <p:cNvSpPr txBox="1">
            <a:spLocks noChangeArrowheads="1"/>
          </p:cNvSpPr>
          <p:nvPr/>
        </p:nvSpPr>
        <p:spPr bwMode="auto">
          <a:xfrm>
            <a:off x="6300788" y="2990850"/>
            <a:ext cx="1357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Forgetting</a:t>
            </a:r>
          </a:p>
        </p:txBody>
      </p:sp>
      <p:sp>
        <p:nvSpPr>
          <p:cNvPr id="440336" name="TextBox 49"/>
          <p:cNvSpPr txBox="1">
            <a:spLocks noChangeArrowheads="1"/>
          </p:cNvSpPr>
          <p:nvPr/>
        </p:nvSpPr>
        <p:spPr bwMode="auto">
          <a:xfrm>
            <a:off x="6948488" y="3651250"/>
            <a:ext cx="223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fixed windows,</a:t>
            </a:r>
          </a:p>
          <a:p>
            <a:r>
              <a:rPr lang="en-US"/>
              <a:t>Instance weighting</a:t>
            </a:r>
          </a:p>
        </p:txBody>
      </p:sp>
      <p:sp>
        <p:nvSpPr>
          <p:cNvPr id="440341" name="TextBox 49"/>
          <p:cNvSpPr txBox="1">
            <a:spLocks noChangeArrowheads="1"/>
          </p:cNvSpPr>
          <p:nvPr/>
        </p:nvSpPr>
        <p:spPr bwMode="auto">
          <a:xfrm>
            <a:off x="4535488" y="1958975"/>
            <a:ext cx="3924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 sz="2400">
                <a:solidFill>
                  <a:srgbClr val="FF0000"/>
                </a:solidFill>
              </a:rPr>
              <a:t>Forget old data and retrain at a fixed rate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84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/>
          <p:cNvSpPr/>
          <p:nvPr/>
        </p:nvSpPr>
        <p:spPr>
          <a:xfrm>
            <a:off x="1347788" y="1916113"/>
            <a:ext cx="6796087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7563" y="1512888"/>
            <a:ext cx="904875" cy="417512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lt-LT" sz="2200">
                <a:latin typeface="Arial" charset="0"/>
                <a:ea typeface="Lucida Sans Unicode" charset="0"/>
                <a:cs typeface="Tahoma" charset="0"/>
              </a:rPr>
              <a:t>time</a:t>
            </a:r>
            <a:endParaRPr lang="en-US" sz="22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471613" y="12160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471613" y="17240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165350" y="12160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65350" y="17240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859088" y="12160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859088" y="17240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91075" y="12160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791075" y="17240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073525" y="12160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073525" y="17240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602038" y="12160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602038" y="17240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357813" y="12144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36" name="Straight Connector 35"/>
          <p:cNvSpPr/>
          <p:nvPr/>
        </p:nvSpPr>
        <p:spPr>
          <a:xfrm>
            <a:off x="1357313" y="3273425"/>
            <a:ext cx="6796087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481138" y="25733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1481138" y="308133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2174875" y="25733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174875" y="308133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868613" y="25733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868613" y="308133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4800600" y="25733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4800600" y="308133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083050" y="25733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083050" y="308133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3611563" y="25733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3611563" y="308133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5367338" y="257175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5367338" y="3078163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5762625" y="257175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5762625" y="3078163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6262688" y="257175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58" name="Straight Connector 57"/>
          <p:cNvSpPr/>
          <p:nvPr/>
        </p:nvSpPr>
        <p:spPr>
          <a:xfrm>
            <a:off x="1357313" y="4702175"/>
            <a:ext cx="6796087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1481138" y="40020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1481138" y="451008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2174875" y="40020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2174875" y="451008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2868613" y="40020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2868613" y="451008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4800600" y="40020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4800600" y="451008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4083050" y="40020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4083050" y="451008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3611563" y="40020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3611563" y="451008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5367338" y="40005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5367338" y="4506913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5762625" y="40005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5762625" y="4506913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6262688" y="40005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6262688" y="4506913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6905625" y="40005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143000" y="1143000"/>
            <a:ext cx="4143375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Straight Connector 80"/>
          <p:cNvSpPr/>
          <p:nvPr/>
        </p:nvSpPr>
        <p:spPr>
          <a:xfrm>
            <a:off x="1357313" y="6059488"/>
            <a:ext cx="6796087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1481138" y="53594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1481138" y="58674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4" name="Freeform 83"/>
          <p:cNvSpPr/>
          <p:nvPr/>
        </p:nvSpPr>
        <p:spPr>
          <a:xfrm>
            <a:off x="2174875" y="53594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85" name="Freeform 84"/>
          <p:cNvSpPr/>
          <p:nvPr/>
        </p:nvSpPr>
        <p:spPr>
          <a:xfrm>
            <a:off x="2174875" y="58674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2868613" y="53594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87" name="Freeform 86"/>
          <p:cNvSpPr/>
          <p:nvPr/>
        </p:nvSpPr>
        <p:spPr>
          <a:xfrm>
            <a:off x="2868613" y="58674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4800600" y="53594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89" name="Freeform 88"/>
          <p:cNvSpPr/>
          <p:nvPr/>
        </p:nvSpPr>
        <p:spPr>
          <a:xfrm>
            <a:off x="4800600" y="58674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4083050" y="53594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1" name="Freeform 90"/>
          <p:cNvSpPr/>
          <p:nvPr/>
        </p:nvSpPr>
        <p:spPr>
          <a:xfrm>
            <a:off x="4083050" y="58674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3611563" y="53594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3611563" y="58674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5367338" y="53578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95" name="Freeform 94"/>
          <p:cNvSpPr/>
          <p:nvPr/>
        </p:nvSpPr>
        <p:spPr>
          <a:xfrm>
            <a:off x="5367338" y="5864225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5762625" y="53578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5762625" y="5864225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6262688" y="53578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99" name="Freeform 98"/>
          <p:cNvSpPr/>
          <p:nvPr/>
        </p:nvSpPr>
        <p:spPr>
          <a:xfrm>
            <a:off x="6262688" y="5864225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0" name="Freeform 99"/>
          <p:cNvSpPr/>
          <p:nvPr/>
        </p:nvSpPr>
        <p:spPr>
          <a:xfrm>
            <a:off x="6905625" y="53578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01" name="Freeform 100"/>
          <p:cNvSpPr/>
          <p:nvPr/>
        </p:nvSpPr>
        <p:spPr>
          <a:xfrm>
            <a:off x="6905625" y="5864225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000250" y="2428875"/>
            <a:ext cx="4143375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2643188" y="3857625"/>
            <a:ext cx="4143375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286125" y="5143500"/>
            <a:ext cx="4143375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Freeform 104"/>
          <p:cNvSpPr/>
          <p:nvPr/>
        </p:nvSpPr>
        <p:spPr>
          <a:xfrm>
            <a:off x="7500938" y="53832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08" name="Title 10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Fixed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/>
              <a:t>T</a:t>
            </a:r>
            <a:r>
              <a:rPr lang="en-US" dirty="0" smtClean="0"/>
              <a:t>raining </a:t>
            </a:r>
            <a:r>
              <a:rPr lang="en-US" dirty="0"/>
              <a:t>W</a:t>
            </a:r>
            <a:r>
              <a:rPr lang="en-US" dirty="0" smtClean="0"/>
              <a:t>indow</a:t>
            </a:r>
          </a:p>
        </p:txBody>
      </p:sp>
      <p:sp>
        <p:nvSpPr>
          <p:cNvPr id="106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10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8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TextBox 39"/>
          <p:cNvSpPr txBox="1">
            <a:spLocks noChangeArrowheads="1"/>
          </p:cNvSpPr>
          <p:nvPr/>
        </p:nvSpPr>
        <p:spPr bwMode="auto">
          <a:xfrm>
            <a:off x="3000375" y="1500188"/>
            <a:ext cx="235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Triggering</a:t>
            </a:r>
          </a:p>
        </p:txBody>
      </p:sp>
      <p:sp>
        <p:nvSpPr>
          <p:cNvPr id="442372" name="TextBox 40"/>
          <p:cNvSpPr txBox="1">
            <a:spLocks noChangeArrowheads="1"/>
          </p:cNvSpPr>
          <p:nvPr/>
        </p:nvSpPr>
        <p:spPr bwMode="auto">
          <a:xfrm>
            <a:off x="5929313" y="1500188"/>
            <a:ext cx="2357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Evolving </a:t>
            </a:r>
            <a:endParaRPr lang="en-US"/>
          </a:p>
        </p:txBody>
      </p:sp>
      <p:sp>
        <p:nvSpPr>
          <p:cNvPr id="442373" name="TextBox 41"/>
          <p:cNvSpPr txBox="1">
            <a:spLocks noChangeArrowheads="1"/>
          </p:cNvSpPr>
          <p:nvPr/>
        </p:nvSpPr>
        <p:spPr bwMode="auto">
          <a:xfrm>
            <a:off x="357188" y="2643188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Single classifier</a:t>
            </a:r>
            <a:endParaRPr lang="en-US"/>
          </a:p>
        </p:txBody>
      </p:sp>
      <p:sp>
        <p:nvSpPr>
          <p:cNvPr id="442374" name="TextBox 42"/>
          <p:cNvSpPr txBox="1">
            <a:spLocks noChangeArrowheads="1"/>
          </p:cNvSpPr>
          <p:nvPr/>
        </p:nvSpPr>
        <p:spPr bwMode="auto">
          <a:xfrm>
            <a:off x="500063" y="4500563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Ensemble</a:t>
            </a:r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357563" y="2428875"/>
            <a:ext cx="1285875" cy="128587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89A4A7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286500" y="2500313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786063" y="4286250"/>
            <a:ext cx="1285875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786438" y="4214813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2379" name="TextBox 49"/>
          <p:cNvSpPr txBox="1">
            <a:spLocks noChangeArrowheads="1"/>
          </p:cNvSpPr>
          <p:nvPr/>
        </p:nvSpPr>
        <p:spPr bwMode="auto">
          <a:xfrm>
            <a:off x="3419475" y="2917825"/>
            <a:ext cx="1357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Detectors</a:t>
            </a:r>
          </a:p>
        </p:txBody>
      </p:sp>
      <p:sp>
        <p:nvSpPr>
          <p:cNvPr id="442380" name="TextBox 50"/>
          <p:cNvSpPr txBox="1">
            <a:spLocks noChangeArrowheads="1"/>
          </p:cNvSpPr>
          <p:nvPr/>
        </p:nvSpPr>
        <p:spPr bwMode="auto">
          <a:xfrm>
            <a:off x="5867400" y="45085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Dynamic ensemble</a:t>
            </a:r>
          </a:p>
        </p:txBody>
      </p:sp>
      <p:sp>
        <p:nvSpPr>
          <p:cNvPr id="442381" name="TextBox 51"/>
          <p:cNvSpPr txBox="1">
            <a:spLocks noChangeArrowheads="1"/>
          </p:cNvSpPr>
          <p:nvPr/>
        </p:nvSpPr>
        <p:spPr bwMode="auto">
          <a:xfrm>
            <a:off x="2771775" y="471805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Contextual</a:t>
            </a:r>
          </a:p>
        </p:txBody>
      </p:sp>
      <p:sp>
        <p:nvSpPr>
          <p:cNvPr id="442382" name="TextBox 52"/>
          <p:cNvSpPr txBox="1">
            <a:spLocks noChangeArrowheads="1"/>
          </p:cNvSpPr>
          <p:nvPr/>
        </p:nvSpPr>
        <p:spPr bwMode="auto">
          <a:xfrm>
            <a:off x="6300788" y="2990850"/>
            <a:ext cx="1357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Forgetting</a:t>
            </a:r>
          </a:p>
        </p:txBody>
      </p:sp>
      <p:sp>
        <p:nvSpPr>
          <p:cNvPr id="442383" name="TextBox 49"/>
          <p:cNvSpPr txBox="1">
            <a:spLocks noChangeArrowheads="1"/>
          </p:cNvSpPr>
          <p:nvPr/>
        </p:nvSpPr>
        <p:spPr bwMode="auto">
          <a:xfrm>
            <a:off x="3419475" y="365125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variable windows</a:t>
            </a:r>
          </a:p>
        </p:txBody>
      </p:sp>
      <p:sp>
        <p:nvSpPr>
          <p:cNvPr id="442387" name="TextBox 49"/>
          <p:cNvSpPr txBox="1">
            <a:spLocks noChangeArrowheads="1"/>
          </p:cNvSpPr>
          <p:nvPr/>
        </p:nvSpPr>
        <p:spPr bwMode="auto">
          <a:xfrm>
            <a:off x="2447925" y="1958975"/>
            <a:ext cx="392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 sz="2400">
                <a:solidFill>
                  <a:srgbClr val="FF0000"/>
                </a:solidFill>
              </a:rPr>
              <a:t>Detect a change and cut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Closer Look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027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traight Connector 97"/>
          <p:cNvSpPr/>
          <p:nvPr/>
        </p:nvSpPr>
        <p:spPr>
          <a:xfrm>
            <a:off x="1357313" y="2273300"/>
            <a:ext cx="6796087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9" name="Freeform 98"/>
          <p:cNvSpPr/>
          <p:nvPr/>
        </p:nvSpPr>
        <p:spPr>
          <a:xfrm>
            <a:off x="1481138" y="15732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00" name="Freeform 99"/>
          <p:cNvSpPr/>
          <p:nvPr/>
        </p:nvSpPr>
        <p:spPr>
          <a:xfrm>
            <a:off x="1481138" y="2081213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1" name="Freeform 100"/>
          <p:cNvSpPr/>
          <p:nvPr/>
        </p:nvSpPr>
        <p:spPr>
          <a:xfrm>
            <a:off x="2174875" y="15732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02" name="Freeform 101"/>
          <p:cNvSpPr/>
          <p:nvPr/>
        </p:nvSpPr>
        <p:spPr>
          <a:xfrm>
            <a:off x="2174875" y="2081213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3" name="Freeform 102"/>
          <p:cNvSpPr/>
          <p:nvPr/>
        </p:nvSpPr>
        <p:spPr>
          <a:xfrm>
            <a:off x="2868613" y="15732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04" name="Freeform 103"/>
          <p:cNvSpPr/>
          <p:nvPr/>
        </p:nvSpPr>
        <p:spPr>
          <a:xfrm>
            <a:off x="2868613" y="2081213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4800600" y="15732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06" name="Freeform 105"/>
          <p:cNvSpPr/>
          <p:nvPr/>
        </p:nvSpPr>
        <p:spPr>
          <a:xfrm>
            <a:off x="4800600" y="2081213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7" name="Freeform 106"/>
          <p:cNvSpPr/>
          <p:nvPr/>
        </p:nvSpPr>
        <p:spPr>
          <a:xfrm>
            <a:off x="4083050" y="15732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4083050" y="2081213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9" name="Freeform 108"/>
          <p:cNvSpPr/>
          <p:nvPr/>
        </p:nvSpPr>
        <p:spPr>
          <a:xfrm>
            <a:off x="3611563" y="15732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0" name="Freeform 109"/>
          <p:cNvSpPr/>
          <p:nvPr/>
        </p:nvSpPr>
        <p:spPr>
          <a:xfrm>
            <a:off x="3611563" y="2081213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1" name="Freeform 110"/>
          <p:cNvSpPr/>
          <p:nvPr/>
        </p:nvSpPr>
        <p:spPr>
          <a:xfrm>
            <a:off x="5367338" y="15716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2" name="Freeform 111"/>
          <p:cNvSpPr/>
          <p:nvPr/>
        </p:nvSpPr>
        <p:spPr>
          <a:xfrm>
            <a:off x="5367338" y="2078038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3" name="Freeform 112"/>
          <p:cNvSpPr/>
          <p:nvPr/>
        </p:nvSpPr>
        <p:spPr>
          <a:xfrm>
            <a:off x="5762625" y="15716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5762625" y="2078038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5" name="Freeform 114"/>
          <p:cNvSpPr/>
          <p:nvPr/>
        </p:nvSpPr>
        <p:spPr>
          <a:xfrm>
            <a:off x="6262688" y="15716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37" name="Straight Connector 136"/>
          <p:cNvSpPr/>
          <p:nvPr/>
        </p:nvSpPr>
        <p:spPr>
          <a:xfrm>
            <a:off x="1357313" y="5630863"/>
            <a:ext cx="6796087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4" name="Freeform 143"/>
          <p:cNvSpPr/>
          <p:nvPr/>
        </p:nvSpPr>
        <p:spPr>
          <a:xfrm>
            <a:off x="4800600" y="49307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45" name="Freeform 144"/>
          <p:cNvSpPr/>
          <p:nvPr/>
        </p:nvSpPr>
        <p:spPr>
          <a:xfrm>
            <a:off x="4800600" y="54387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6" name="Freeform 145"/>
          <p:cNvSpPr/>
          <p:nvPr/>
        </p:nvSpPr>
        <p:spPr>
          <a:xfrm>
            <a:off x="4083050" y="49307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7" name="Freeform 146"/>
          <p:cNvSpPr/>
          <p:nvPr/>
        </p:nvSpPr>
        <p:spPr>
          <a:xfrm>
            <a:off x="4083050" y="54387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8" name="Freeform 147"/>
          <p:cNvSpPr/>
          <p:nvPr/>
        </p:nvSpPr>
        <p:spPr>
          <a:xfrm>
            <a:off x="3611563" y="49307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9" name="Freeform 148"/>
          <p:cNvSpPr/>
          <p:nvPr/>
        </p:nvSpPr>
        <p:spPr>
          <a:xfrm>
            <a:off x="3611563" y="54387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5367338" y="49291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5367338" y="5435600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5762625" y="49291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5762625" y="5435600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6262688" y="49291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3286125" y="4714875"/>
            <a:ext cx="2857500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Lightning Bolt 161"/>
          <p:cNvSpPr/>
          <p:nvPr/>
        </p:nvSpPr>
        <p:spPr>
          <a:xfrm>
            <a:off x="3071813" y="1000125"/>
            <a:ext cx="428625" cy="785813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" name="Straight Connector 162"/>
          <p:cNvSpPr/>
          <p:nvPr/>
        </p:nvSpPr>
        <p:spPr>
          <a:xfrm>
            <a:off x="1357313" y="3916363"/>
            <a:ext cx="6796087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64" name="Freeform 163"/>
          <p:cNvSpPr/>
          <p:nvPr/>
        </p:nvSpPr>
        <p:spPr>
          <a:xfrm>
            <a:off x="1481138" y="32162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65" name="Freeform 164"/>
          <p:cNvSpPr/>
          <p:nvPr/>
        </p:nvSpPr>
        <p:spPr>
          <a:xfrm>
            <a:off x="1481138" y="37242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2174875" y="32162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67" name="Freeform 166"/>
          <p:cNvSpPr/>
          <p:nvPr/>
        </p:nvSpPr>
        <p:spPr>
          <a:xfrm>
            <a:off x="2174875" y="37242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68" name="Freeform 167"/>
          <p:cNvSpPr/>
          <p:nvPr/>
        </p:nvSpPr>
        <p:spPr>
          <a:xfrm>
            <a:off x="2868613" y="32162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69" name="Freeform 168"/>
          <p:cNvSpPr/>
          <p:nvPr/>
        </p:nvSpPr>
        <p:spPr>
          <a:xfrm>
            <a:off x="2868613" y="37242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4800600" y="32162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1" name="Freeform 170"/>
          <p:cNvSpPr/>
          <p:nvPr/>
        </p:nvSpPr>
        <p:spPr>
          <a:xfrm>
            <a:off x="4800600" y="37242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2" name="Freeform 171"/>
          <p:cNvSpPr/>
          <p:nvPr/>
        </p:nvSpPr>
        <p:spPr>
          <a:xfrm>
            <a:off x="4083050" y="32162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3" name="Freeform 172"/>
          <p:cNvSpPr/>
          <p:nvPr/>
        </p:nvSpPr>
        <p:spPr>
          <a:xfrm>
            <a:off x="4083050" y="37242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4" name="Freeform 173"/>
          <p:cNvSpPr/>
          <p:nvPr/>
        </p:nvSpPr>
        <p:spPr>
          <a:xfrm>
            <a:off x="3611563" y="32162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5" name="Freeform 174"/>
          <p:cNvSpPr/>
          <p:nvPr/>
        </p:nvSpPr>
        <p:spPr>
          <a:xfrm>
            <a:off x="3611563" y="37242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5367338" y="32146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7" name="Freeform 176"/>
          <p:cNvSpPr/>
          <p:nvPr/>
        </p:nvSpPr>
        <p:spPr>
          <a:xfrm>
            <a:off x="5367338" y="3721100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8" name="Freeform 177"/>
          <p:cNvSpPr/>
          <p:nvPr/>
        </p:nvSpPr>
        <p:spPr>
          <a:xfrm>
            <a:off x="5762625" y="32146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5762625" y="3721100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6262688" y="32146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cxnSp>
        <p:nvCxnSpPr>
          <p:cNvPr id="182" name="Straight Connector 181"/>
          <p:cNvCxnSpPr/>
          <p:nvPr/>
        </p:nvCxnSpPr>
        <p:spPr>
          <a:xfrm rot="16200000" flipH="1">
            <a:off x="1500188" y="2928938"/>
            <a:ext cx="1571625" cy="1571625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10800000" flipV="1">
            <a:off x="1500188" y="2857500"/>
            <a:ext cx="1785937" cy="1357313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le 56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45976"/>
          </a:xfrm>
        </p:spPr>
        <p:txBody>
          <a:bodyPr>
            <a:normAutofit/>
          </a:bodyPr>
          <a:lstStyle/>
          <a:p>
            <a:r>
              <a:rPr lang="en-US" dirty="0" smtClean="0"/>
              <a:t>Variable Training </a:t>
            </a:r>
            <a:r>
              <a:rPr lang="en-US" dirty="0"/>
              <a:t>W</a:t>
            </a:r>
            <a:r>
              <a:rPr lang="en-US" dirty="0" smtClean="0"/>
              <a:t>indow</a:t>
            </a:r>
            <a:endParaRPr lang="en-US" dirty="0"/>
          </a:p>
        </p:txBody>
      </p:sp>
      <p:sp>
        <p:nvSpPr>
          <p:cNvPr id="58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6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Change </a:t>
            </a:r>
            <a:r>
              <a:rPr lang="en-US" dirty="0" smtClean="0"/>
              <a:t>D</a:t>
            </a:r>
            <a:r>
              <a:rPr lang="lt-LT" dirty="0" smtClean="0"/>
              <a:t>etection</a:t>
            </a:r>
            <a:endParaRPr lang="en-US" dirty="0"/>
          </a:p>
        </p:txBody>
      </p:sp>
      <p:sp>
        <p:nvSpPr>
          <p:cNvPr id="444430" name="Rectangle 1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lt-LT"/>
              <a:t>Where to look for a change?</a:t>
            </a:r>
          </a:p>
        </p:txBody>
      </p:sp>
      <p:sp>
        <p:nvSpPr>
          <p:cNvPr id="444421" name="AutoShape 5"/>
          <p:cNvSpPr>
            <a:spLocks noChangeArrowheads="1"/>
          </p:cNvSpPr>
          <p:nvPr/>
        </p:nvSpPr>
        <p:spPr bwMode="auto">
          <a:xfrm>
            <a:off x="1404938" y="2709863"/>
            <a:ext cx="2087562" cy="1152525"/>
          </a:xfrm>
          <a:prstGeom prst="notchedRightArrow">
            <a:avLst>
              <a:gd name="adj1" fmla="val 50000"/>
              <a:gd name="adj2" fmla="val 45282"/>
            </a:avLst>
          </a:prstGeom>
          <a:solidFill>
            <a:srgbClr val="CDCDE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2" name="AutoShape 6"/>
          <p:cNvSpPr>
            <a:spLocks noChangeArrowheads="1"/>
          </p:cNvSpPr>
          <p:nvPr/>
        </p:nvSpPr>
        <p:spPr bwMode="auto">
          <a:xfrm>
            <a:off x="3636963" y="2566988"/>
            <a:ext cx="2016125" cy="12954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4" name="AutoShape 8"/>
          <p:cNvSpPr>
            <a:spLocks noChangeArrowheads="1"/>
          </p:cNvSpPr>
          <p:nvPr/>
        </p:nvSpPr>
        <p:spPr bwMode="auto">
          <a:xfrm>
            <a:off x="5797550" y="2636838"/>
            <a:ext cx="1728788" cy="1152525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5" name="AutoShape 9"/>
          <p:cNvSpPr>
            <a:spLocks noChangeArrowheads="1"/>
          </p:cNvSpPr>
          <p:nvPr/>
        </p:nvSpPr>
        <p:spPr bwMode="auto">
          <a:xfrm>
            <a:off x="6086475" y="3860800"/>
            <a:ext cx="2085975" cy="1152525"/>
          </a:xfrm>
          <a:prstGeom prst="bevel">
            <a:avLst>
              <a:gd name="adj" fmla="val 1470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6" name="Text Box 10"/>
          <p:cNvSpPr txBox="1">
            <a:spLocks noChangeArrowheads="1"/>
          </p:cNvSpPr>
          <p:nvPr/>
        </p:nvSpPr>
        <p:spPr bwMode="auto">
          <a:xfrm>
            <a:off x="1908175" y="3044825"/>
            <a:ext cx="917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lt-LT" sz="2400"/>
              <a:t>input</a:t>
            </a:r>
          </a:p>
        </p:txBody>
      </p:sp>
      <p:sp>
        <p:nvSpPr>
          <p:cNvPr id="444427" name="Text Box 11"/>
          <p:cNvSpPr txBox="1">
            <a:spLocks noChangeArrowheads="1"/>
          </p:cNvSpPr>
          <p:nvPr/>
        </p:nvSpPr>
        <p:spPr bwMode="auto">
          <a:xfrm>
            <a:off x="3924300" y="3127375"/>
            <a:ext cx="1182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lt-LT" sz="2800"/>
              <a:t>model</a:t>
            </a:r>
          </a:p>
        </p:txBody>
      </p:sp>
      <p:sp>
        <p:nvSpPr>
          <p:cNvPr id="444428" name="Text Box 12"/>
          <p:cNvSpPr txBox="1">
            <a:spLocks noChangeArrowheads="1"/>
          </p:cNvSpPr>
          <p:nvPr/>
        </p:nvSpPr>
        <p:spPr bwMode="auto">
          <a:xfrm>
            <a:off x="6142038" y="2973388"/>
            <a:ext cx="1101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lt-LT" sz="2400"/>
              <a:t>output</a:t>
            </a:r>
          </a:p>
        </p:txBody>
      </p:sp>
      <p:sp>
        <p:nvSpPr>
          <p:cNvPr id="444429" name="Text Box 13"/>
          <p:cNvSpPr txBox="1">
            <a:spLocks noChangeArrowheads="1"/>
          </p:cNvSpPr>
          <p:nvPr/>
        </p:nvSpPr>
        <p:spPr bwMode="auto">
          <a:xfrm>
            <a:off x="6197600" y="4005263"/>
            <a:ext cx="1903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lt-LT" sz="2400"/>
              <a:t>performance</a:t>
            </a:r>
          </a:p>
          <a:p>
            <a:r>
              <a:rPr lang="lt-LT" sz="2400"/>
              <a:t>monitoring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5301208"/>
            <a:ext cx="8675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techniques </a:t>
            </a:r>
            <a:r>
              <a:rPr lang="en-US" sz="2800" dirty="0"/>
              <a:t>that handle the </a:t>
            </a:r>
            <a:r>
              <a:rPr lang="en-US" sz="2800" dirty="0" smtClean="0"/>
              <a:t>real CD can </a:t>
            </a:r>
            <a:r>
              <a:rPr lang="en-US" sz="2800" dirty="0"/>
              <a:t>also handle </a:t>
            </a:r>
            <a:r>
              <a:rPr lang="en-US" sz="2800" dirty="0" smtClean="0"/>
              <a:t>CDs </a:t>
            </a:r>
            <a:r>
              <a:rPr lang="en-US" sz="2800" dirty="0"/>
              <a:t>that manifest in the </a:t>
            </a:r>
            <a:r>
              <a:rPr lang="en-US" sz="2800" dirty="0" smtClean="0"/>
              <a:t>input, but not </a:t>
            </a:r>
            <a:r>
              <a:rPr lang="en-US" sz="2800" dirty="0"/>
              <a:t>the other way around</a:t>
            </a:r>
            <a:endParaRPr lang="nl-NL" sz="280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3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214438"/>
            <a:ext cx="7758112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4660" name="Rectangle 4"/>
          <p:cNvSpPr>
            <a:spLocks noChangeArrowheads="1"/>
          </p:cNvSpPr>
          <p:nvPr/>
        </p:nvSpPr>
        <p:spPr bwMode="auto">
          <a:xfrm>
            <a:off x="1692275" y="1341438"/>
            <a:ext cx="6264275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663" name="Line 7"/>
          <p:cNvSpPr>
            <a:spLocks noChangeShapeType="1"/>
          </p:cNvSpPr>
          <p:nvPr/>
        </p:nvSpPr>
        <p:spPr bwMode="auto">
          <a:xfrm>
            <a:off x="3851275" y="4868863"/>
            <a:ext cx="15843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664" name="TextBox 49"/>
          <p:cNvSpPr txBox="1">
            <a:spLocks noChangeArrowheads="1"/>
          </p:cNvSpPr>
          <p:nvPr/>
        </p:nvSpPr>
        <p:spPr bwMode="auto">
          <a:xfrm>
            <a:off x="3563938" y="5305425"/>
            <a:ext cx="2952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 sz="2400">
                <a:solidFill>
                  <a:srgbClr val="FF0000"/>
                </a:solidFill>
              </a:rPr>
              <a:t>compare using </a:t>
            </a:r>
          </a:p>
          <a:p>
            <a:r>
              <a:rPr lang="lt-LT" sz="2400">
                <a:solidFill>
                  <a:srgbClr val="FF0000"/>
                </a:solidFill>
              </a:rPr>
              <a:t>a statistical test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5" name="Freeform 34"/>
          <p:cNvSpPr>
            <a:spLocks noChangeArrowheads="1"/>
          </p:cNvSpPr>
          <p:nvPr/>
        </p:nvSpPr>
        <p:spPr bwMode="auto">
          <a:xfrm rot="-5400000" flipH="1" flipV="1">
            <a:off x="6013451" y="187325"/>
            <a:ext cx="717550" cy="3743325"/>
          </a:xfrm>
          <a:custGeom>
            <a:avLst/>
            <a:gdLst>
              <a:gd name="T0" fmla="*/ 255128 w 21600"/>
              <a:gd name="T1" fmla="*/ 0 h 21600"/>
              <a:gd name="T2" fmla="*/ 510256 w 21600"/>
              <a:gd name="T3" fmla="*/ 2571768 h 21600"/>
              <a:gd name="T4" fmla="*/ 255128 w 21600"/>
              <a:gd name="T5" fmla="*/ 5143536 h 21600"/>
              <a:gd name="T6" fmla="*/ 0 w 21600"/>
              <a:gd name="T7" fmla="*/ 2571768 h 21600"/>
              <a:gd name="T8" fmla="*/ 510256 w 21600"/>
              <a:gd name="T9" fmla="*/ 0 h 21600"/>
              <a:gd name="T10" fmla="*/ 0 w 21600"/>
              <a:gd name="T11" fmla="*/ 2571768 h 21600"/>
              <a:gd name="T12" fmla="*/ 510256 w 21600"/>
              <a:gd name="T13" fmla="*/ 5143536 h 21600"/>
              <a:gd name="T14" fmla="*/ 17694720 60000 65536"/>
              <a:gd name="T15" fmla="*/ 0 60000 65536"/>
              <a:gd name="T16" fmla="*/ 5898240 60000 65536"/>
              <a:gd name="T17" fmla="*/ 11796480 60000 65536"/>
              <a:gd name="T18" fmla="*/ 17694720 60000 65536"/>
              <a:gd name="T19" fmla="*/ 17694720 60000 65536"/>
              <a:gd name="T20" fmla="*/ 17694720 60000 65536"/>
              <a:gd name="T21" fmla="*/ 13800 w 21600"/>
              <a:gd name="T22" fmla="*/ 563 h 21600"/>
              <a:gd name="T23" fmla="*/ 21600 w 21600"/>
              <a:gd name="T24" fmla="*/ 21037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21600" y="0"/>
                </a:moveTo>
                <a:cubicBezTo>
                  <a:pt x="16200" y="0"/>
                  <a:pt x="10800" y="900"/>
                  <a:pt x="10800" y="1800"/>
                </a:cubicBezTo>
                <a:lnTo>
                  <a:pt x="10800" y="9053"/>
                </a:lnTo>
                <a:cubicBezTo>
                  <a:pt x="10800" y="9953"/>
                  <a:pt x="5400" y="10853"/>
                  <a:pt x="0" y="10853"/>
                </a:cubicBezTo>
                <a:cubicBezTo>
                  <a:pt x="5400" y="10853"/>
                  <a:pt x="10800" y="11753"/>
                  <a:pt x="10800" y="12653"/>
                </a:cubicBezTo>
                <a:lnTo>
                  <a:pt x="10800" y="19800"/>
                </a:lnTo>
                <a:cubicBezTo>
                  <a:pt x="10800" y="20700"/>
                  <a:pt x="16200" y="21600"/>
                  <a:pt x="21600" y="21600"/>
                </a:cubicBezTo>
              </a:path>
            </a:pathLst>
          </a:cu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ot="10800000" vert="eaVert" lIns="97967" tIns="57147" rIns="97967" bIns="57147" anchor="ctr">
            <a:prstTxWarp prst="textNoShape">
              <a:avLst/>
            </a:prstTxWarp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54667" name="TextBox 49"/>
          <p:cNvSpPr txBox="1">
            <a:spLocks noChangeArrowheads="1"/>
          </p:cNvSpPr>
          <p:nvPr/>
        </p:nvSpPr>
        <p:spPr bwMode="auto">
          <a:xfrm>
            <a:off x="5651500" y="1243013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 sz="2400">
                <a:solidFill>
                  <a:srgbClr val="FF0000"/>
                </a:solidFill>
              </a:rPr>
              <a:t>new window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2" name="Lightning Bolt 161"/>
          <p:cNvSpPr/>
          <p:nvPr/>
        </p:nvSpPr>
        <p:spPr>
          <a:xfrm>
            <a:off x="3998913" y="1347788"/>
            <a:ext cx="428625" cy="78581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4669" name="TextBox 49"/>
          <p:cNvSpPr txBox="1">
            <a:spLocks noChangeArrowheads="1"/>
          </p:cNvSpPr>
          <p:nvPr/>
        </p:nvSpPr>
        <p:spPr bwMode="auto">
          <a:xfrm>
            <a:off x="2051050" y="1341438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 sz="2400">
                <a:solidFill>
                  <a:srgbClr val="FF0000"/>
                </a:solidFill>
              </a:rPr>
              <a:t>change point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Title 11"/>
          <p:cNvSpPr>
            <a:spLocks noGrp="1"/>
          </p:cNvSpPr>
          <p:nvPr>
            <p:ph type="title"/>
          </p:nvPr>
        </p:nvSpPr>
        <p:spPr>
          <a:xfrm>
            <a:off x="457200" y="44625"/>
            <a:ext cx="8229600" cy="869776"/>
          </a:xfrm>
        </p:spPr>
        <p:txBody>
          <a:bodyPr>
            <a:normAutofit/>
          </a:bodyPr>
          <a:lstStyle/>
          <a:p>
            <a:r>
              <a:rPr lang="en-US" dirty="0" smtClean="0"/>
              <a:t>Detection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7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3" name="TextBox 39"/>
          <p:cNvSpPr txBox="1">
            <a:spLocks noChangeArrowheads="1"/>
          </p:cNvSpPr>
          <p:nvPr/>
        </p:nvSpPr>
        <p:spPr bwMode="auto">
          <a:xfrm>
            <a:off x="3000375" y="1500188"/>
            <a:ext cx="235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Triggering</a:t>
            </a:r>
            <a:endParaRPr lang="en-US"/>
          </a:p>
        </p:txBody>
      </p:sp>
      <p:sp>
        <p:nvSpPr>
          <p:cNvPr id="455684" name="TextBox 40"/>
          <p:cNvSpPr txBox="1">
            <a:spLocks noChangeArrowheads="1"/>
          </p:cNvSpPr>
          <p:nvPr/>
        </p:nvSpPr>
        <p:spPr bwMode="auto">
          <a:xfrm>
            <a:off x="5929313" y="1500188"/>
            <a:ext cx="2357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Evolving </a:t>
            </a:r>
          </a:p>
        </p:txBody>
      </p:sp>
      <p:sp>
        <p:nvSpPr>
          <p:cNvPr id="455685" name="TextBox 41"/>
          <p:cNvSpPr txBox="1">
            <a:spLocks noChangeArrowheads="1"/>
          </p:cNvSpPr>
          <p:nvPr/>
        </p:nvSpPr>
        <p:spPr bwMode="auto">
          <a:xfrm>
            <a:off x="357188" y="2643188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Single classifier</a:t>
            </a:r>
            <a:endParaRPr lang="en-US"/>
          </a:p>
        </p:txBody>
      </p:sp>
      <p:sp>
        <p:nvSpPr>
          <p:cNvPr id="455686" name="TextBox 42"/>
          <p:cNvSpPr txBox="1">
            <a:spLocks noChangeArrowheads="1"/>
          </p:cNvSpPr>
          <p:nvPr/>
        </p:nvSpPr>
        <p:spPr bwMode="auto">
          <a:xfrm>
            <a:off x="500063" y="4500563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Ensemble</a:t>
            </a: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357563" y="2428875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286500" y="2500313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786063" y="4286250"/>
            <a:ext cx="1285875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5786438" y="4214813"/>
            <a:ext cx="1285875" cy="128587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89A4A7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5691" name="TextBox 49"/>
          <p:cNvSpPr txBox="1">
            <a:spLocks noChangeArrowheads="1"/>
          </p:cNvSpPr>
          <p:nvPr/>
        </p:nvSpPr>
        <p:spPr bwMode="auto">
          <a:xfrm>
            <a:off x="3419475" y="2917825"/>
            <a:ext cx="1357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Detectors</a:t>
            </a:r>
          </a:p>
        </p:txBody>
      </p:sp>
      <p:sp>
        <p:nvSpPr>
          <p:cNvPr id="455692" name="TextBox 50"/>
          <p:cNvSpPr txBox="1">
            <a:spLocks noChangeArrowheads="1"/>
          </p:cNvSpPr>
          <p:nvPr/>
        </p:nvSpPr>
        <p:spPr bwMode="auto">
          <a:xfrm>
            <a:off x="5867400" y="45085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Dynamic ensemble</a:t>
            </a:r>
          </a:p>
        </p:txBody>
      </p:sp>
      <p:sp>
        <p:nvSpPr>
          <p:cNvPr id="455693" name="TextBox 51"/>
          <p:cNvSpPr txBox="1">
            <a:spLocks noChangeArrowheads="1"/>
          </p:cNvSpPr>
          <p:nvPr/>
        </p:nvSpPr>
        <p:spPr bwMode="auto">
          <a:xfrm>
            <a:off x="2771775" y="471805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Contextual</a:t>
            </a:r>
          </a:p>
        </p:txBody>
      </p:sp>
      <p:sp>
        <p:nvSpPr>
          <p:cNvPr id="455694" name="TextBox 52"/>
          <p:cNvSpPr txBox="1">
            <a:spLocks noChangeArrowheads="1"/>
          </p:cNvSpPr>
          <p:nvPr/>
        </p:nvSpPr>
        <p:spPr bwMode="auto">
          <a:xfrm>
            <a:off x="6300788" y="2990850"/>
            <a:ext cx="1357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Forgetting</a:t>
            </a:r>
          </a:p>
        </p:txBody>
      </p:sp>
      <p:sp>
        <p:nvSpPr>
          <p:cNvPr id="455696" name="TextBox 49"/>
          <p:cNvSpPr txBox="1">
            <a:spLocks noChangeArrowheads="1"/>
          </p:cNvSpPr>
          <p:nvPr/>
        </p:nvSpPr>
        <p:spPr bwMode="auto">
          <a:xfrm>
            <a:off x="3851275" y="5486400"/>
            <a:ext cx="3924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 sz="2400">
                <a:solidFill>
                  <a:srgbClr val="FF0000"/>
                </a:solidFill>
              </a:rPr>
              <a:t>build many models,</a:t>
            </a:r>
          </a:p>
          <a:p>
            <a:r>
              <a:rPr lang="lt-LT" sz="2400">
                <a:solidFill>
                  <a:srgbClr val="FF0000"/>
                </a:solidFill>
              </a:rPr>
              <a:t>dynamically combine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55697" name="TextBox 49"/>
          <p:cNvSpPr txBox="1">
            <a:spLocks noChangeArrowheads="1"/>
          </p:cNvSpPr>
          <p:nvPr/>
        </p:nvSpPr>
        <p:spPr bwMode="auto">
          <a:xfrm>
            <a:off x="6732588" y="5294313"/>
            <a:ext cx="2411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adaptive </a:t>
            </a:r>
          </a:p>
          <a:p>
            <a:r>
              <a:rPr lang="en-US"/>
              <a:t>fusion rules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Closer </a:t>
            </a:r>
            <a:r>
              <a:rPr lang="en-US" dirty="0"/>
              <a:t>L</a:t>
            </a:r>
            <a:r>
              <a:rPr lang="en-US" dirty="0" smtClean="0"/>
              <a:t>ook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313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traight Connector 111"/>
          <p:cNvSpPr/>
          <p:nvPr/>
        </p:nvSpPr>
        <p:spPr>
          <a:xfrm>
            <a:off x="276225" y="2058988"/>
            <a:ext cx="6796088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3" name="Freeform 112"/>
          <p:cNvSpPr/>
          <p:nvPr/>
        </p:nvSpPr>
        <p:spPr>
          <a:xfrm>
            <a:off x="400050" y="13589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400050" y="18669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5" name="Freeform 114"/>
          <p:cNvSpPr/>
          <p:nvPr/>
        </p:nvSpPr>
        <p:spPr>
          <a:xfrm>
            <a:off x="1093788" y="13589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1093788" y="18669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7" name="Freeform 116"/>
          <p:cNvSpPr/>
          <p:nvPr/>
        </p:nvSpPr>
        <p:spPr>
          <a:xfrm>
            <a:off x="1787525" y="13589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8" name="Freeform 117"/>
          <p:cNvSpPr/>
          <p:nvPr/>
        </p:nvSpPr>
        <p:spPr>
          <a:xfrm>
            <a:off x="1787525" y="18669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214313" y="1143000"/>
            <a:ext cx="2000250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6419850" y="138271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37" name="Straight Connector 136"/>
          <p:cNvSpPr/>
          <p:nvPr/>
        </p:nvSpPr>
        <p:spPr>
          <a:xfrm>
            <a:off x="276225" y="3344863"/>
            <a:ext cx="6796088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2" name="Freeform 141"/>
          <p:cNvSpPr/>
          <p:nvPr/>
        </p:nvSpPr>
        <p:spPr>
          <a:xfrm>
            <a:off x="1787525" y="26447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43" name="Freeform 142"/>
          <p:cNvSpPr/>
          <p:nvPr/>
        </p:nvSpPr>
        <p:spPr>
          <a:xfrm>
            <a:off x="1787525" y="31527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6" name="Freeform 145"/>
          <p:cNvSpPr/>
          <p:nvPr/>
        </p:nvSpPr>
        <p:spPr>
          <a:xfrm>
            <a:off x="3001963" y="26447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7" name="Freeform 146"/>
          <p:cNvSpPr/>
          <p:nvPr/>
        </p:nvSpPr>
        <p:spPr>
          <a:xfrm>
            <a:off x="3001963" y="31527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8" name="Freeform 147"/>
          <p:cNvSpPr/>
          <p:nvPr/>
        </p:nvSpPr>
        <p:spPr>
          <a:xfrm>
            <a:off x="2530475" y="26447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9" name="Freeform 148"/>
          <p:cNvSpPr/>
          <p:nvPr/>
        </p:nvSpPr>
        <p:spPr>
          <a:xfrm>
            <a:off x="2530475" y="315277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1714500" y="2428875"/>
            <a:ext cx="1785938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9" name="Freeform 158"/>
          <p:cNvSpPr/>
          <p:nvPr/>
        </p:nvSpPr>
        <p:spPr>
          <a:xfrm>
            <a:off x="6419850" y="26685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60" name="Straight Connector 159"/>
          <p:cNvSpPr/>
          <p:nvPr/>
        </p:nvSpPr>
        <p:spPr>
          <a:xfrm>
            <a:off x="276225" y="4559300"/>
            <a:ext cx="6796088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3" name="Freeform 172"/>
          <p:cNvSpPr/>
          <p:nvPr/>
        </p:nvSpPr>
        <p:spPr>
          <a:xfrm>
            <a:off x="4286250" y="38576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4" name="Freeform 173"/>
          <p:cNvSpPr/>
          <p:nvPr/>
        </p:nvSpPr>
        <p:spPr>
          <a:xfrm>
            <a:off x="4286250" y="4364038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5" name="Freeform 174"/>
          <p:cNvSpPr/>
          <p:nvPr/>
        </p:nvSpPr>
        <p:spPr>
          <a:xfrm>
            <a:off x="4681538" y="38576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4681538" y="4364038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7" name="Freeform 176"/>
          <p:cNvSpPr/>
          <p:nvPr/>
        </p:nvSpPr>
        <p:spPr>
          <a:xfrm>
            <a:off x="5181600" y="38576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8" name="Freeform 177"/>
          <p:cNvSpPr/>
          <p:nvPr/>
        </p:nvSpPr>
        <p:spPr>
          <a:xfrm>
            <a:off x="5181600" y="4364038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5824538" y="38576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5824538" y="4364038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4143375" y="3643313"/>
            <a:ext cx="2205038" cy="10715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6419850" y="38830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83" name="Straight Connector 182"/>
          <p:cNvSpPr/>
          <p:nvPr/>
        </p:nvSpPr>
        <p:spPr>
          <a:xfrm>
            <a:off x="266700" y="5773738"/>
            <a:ext cx="6796088" cy="1270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90" name="Freeform 189"/>
          <p:cNvSpPr/>
          <p:nvPr/>
        </p:nvSpPr>
        <p:spPr>
          <a:xfrm>
            <a:off x="3711575" y="507365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3711575" y="558165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92" name="Freeform 191"/>
          <p:cNvSpPr/>
          <p:nvPr/>
        </p:nvSpPr>
        <p:spPr>
          <a:xfrm>
            <a:off x="2992438" y="507365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93" name="Freeform 192"/>
          <p:cNvSpPr/>
          <p:nvPr/>
        </p:nvSpPr>
        <p:spPr>
          <a:xfrm>
            <a:off x="2992438" y="558165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94" name="Freeform 193"/>
          <p:cNvSpPr/>
          <p:nvPr/>
        </p:nvSpPr>
        <p:spPr>
          <a:xfrm>
            <a:off x="2522538" y="507365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95" name="Freeform 194"/>
          <p:cNvSpPr/>
          <p:nvPr/>
        </p:nvSpPr>
        <p:spPr>
          <a:xfrm>
            <a:off x="2522538" y="558165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96" name="Freeform 195"/>
          <p:cNvSpPr/>
          <p:nvPr/>
        </p:nvSpPr>
        <p:spPr>
          <a:xfrm>
            <a:off x="4276725" y="507206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97" name="Freeform 196"/>
          <p:cNvSpPr/>
          <p:nvPr/>
        </p:nvSpPr>
        <p:spPr>
          <a:xfrm>
            <a:off x="4276725" y="5578475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98" name="Freeform 197"/>
          <p:cNvSpPr/>
          <p:nvPr/>
        </p:nvSpPr>
        <p:spPr>
          <a:xfrm>
            <a:off x="4672013" y="507206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99" name="Freeform 198"/>
          <p:cNvSpPr/>
          <p:nvPr/>
        </p:nvSpPr>
        <p:spPr>
          <a:xfrm>
            <a:off x="4672013" y="5578475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2195513" y="4857750"/>
            <a:ext cx="2876550" cy="1071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6411913" y="509746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213037" name="TextBox 205"/>
          <p:cNvSpPr txBox="1">
            <a:spLocks noChangeArrowheads="1"/>
          </p:cNvSpPr>
          <p:nvPr/>
        </p:nvSpPr>
        <p:spPr bwMode="auto">
          <a:xfrm>
            <a:off x="2857500" y="1428750"/>
            <a:ext cx="1500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Classifier 1</a:t>
            </a:r>
          </a:p>
        </p:txBody>
      </p:sp>
      <p:sp>
        <p:nvSpPr>
          <p:cNvPr id="213038" name="TextBox 206"/>
          <p:cNvSpPr txBox="1">
            <a:spLocks noChangeArrowheads="1"/>
          </p:cNvSpPr>
          <p:nvPr/>
        </p:nvSpPr>
        <p:spPr bwMode="auto">
          <a:xfrm>
            <a:off x="3786188" y="2643188"/>
            <a:ext cx="150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Classifier 2</a:t>
            </a:r>
          </a:p>
        </p:txBody>
      </p:sp>
      <p:sp>
        <p:nvSpPr>
          <p:cNvPr id="213039" name="TextBox 207"/>
          <p:cNvSpPr txBox="1">
            <a:spLocks noChangeArrowheads="1"/>
          </p:cNvSpPr>
          <p:nvPr/>
        </p:nvSpPr>
        <p:spPr bwMode="auto">
          <a:xfrm>
            <a:off x="2357438" y="3857625"/>
            <a:ext cx="1500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Classifier 3</a:t>
            </a:r>
          </a:p>
        </p:txBody>
      </p:sp>
      <p:sp>
        <p:nvSpPr>
          <p:cNvPr id="213040" name="TextBox 208"/>
          <p:cNvSpPr txBox="1">
            <a:spLocks noChangeArrowheads="1"/>
          </p:cNvSpPr>
          <p:nvPr/>
        </p:nvSpPr>
        <p:spPr bwMode="auto">
          <a:xfrm>
            <a:off x="500063" y="5072063"/>
            <a:ext cx="1500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Classifier 4</a:t>
            </a:r>
          </a:p>
        </p:txBody>
      </p:sp>
      <p:sp>
        <p:nvSpPr>
          <p:cNvPr id="210" name="Right Brace 209"/>
          <p:cNvSpPr/>
          <p:nvPr/>
        </p:nvSpPr>
        <p:spPr>
          <a:xfrm>
            <a:off x="6715125" y="1214438"/>
            <a:ext cx="1214438" cy="500062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3042" name="TextBox 210"/>
          <p:cNvSpPr txBox="1">
            <a:spLocks noChangeArrowheads="1"/>
          </p:cNvSpPr>
          <p:nvPr/>
        </p:nvSpPr>
        <p:spPr bwMode="auto">
          <a:xfrm>
            <a:off x="8085138" y="3500438"/>
            <a:ext cx="627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vote</a:t>
            </a:r>
          </a:p>
        </p:txBody>
      </p:sp>
      <p:sp>
        <p:nvSpPr>
          <p:cNvPr id="51" name="Title 50"/>
          <p:cNvSpPr>
            <a:spLocks noGrp="1"/>
          </p:cNvSpPr>
          <p:nvPr>
            <p:ph type="title"/>
          </p:nvPr>
        </p:nvSpPr>
        <p:spPr>
          <a:xfrm>
            <a:off x="457200" y="44625"/>
            <a:ext cx="8229600" cy="869776"/>
          </a:xfrm>
        </p:spPr>
        <p:txBody>
          <a:bodyPr/>
          <a:lstStyle/>
          <a:p>
            <a:r>
              <a:rPr lang="en-US" dirty="0" smtClean="0"/>
              <a:t>Dynamic Ensemble</a:t>
            </a:r>
            <a:endParaRPr lang="en-US" dirty="0"/>
          </a:p>
        </p:txBody>
      </p:sp>
      <p:sp>
        <p:nvSpPr>
          <p:cNvPr id="56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7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33933"/>
            <a:ext cx="8496944" cy="5059363"/>
          </a:xfrm>
        </p:spPr>
        <p:txBody>
          <a:bodyPr>
            <a:noAutofit/>
          </a:bodyPr>
          <a:lstStyle/>
          <a:p>
            <a:r>
              <a:rPr lang="en-US" sz="3600" dirty="0" smtClean="0"/>
              <a:t>Big data and predictive analytics </a:t>
            </a:r>
          </a:p>
          <a:p>
            <a:pPr lvl="1"/>
            <a:r>
              <a:rPr lang="en-US" sz="3200" dirty="0" smtClean="0"/>
              <a:t>Scale, speed, </a:t>
            </a:r>
            <a:r>
              <a:rPr lang="en-US" sz="3200" dirty="0" err="1" smtClean="0"/>
              <a:t>adaptivity</a:t>
            </a:r>
            <a:r>
              <a:rPr lang="en-US" sz="3200" dirty="0" smtClean="0"/>
              <a:t> </a:t>
            </a:r>
          </a:p>
          <a:p>
            <a:r>
              <a:rPr lang="en-US" sz="3600" dirty="0" smtClean="0">
                <a:solidFill>
                  <a:srgbClr val="800000"/>
                </a:solidFill>
              </a:rPr>
              <a:t>Evolving data</a:t>
            </a:r>
            <a:r>
              <a:rPr lang="en-US" sz="3600" dirty="0" smtClean="0"/>
              <a:t>: known vs. hidden contexts</a:t>
            </a:r>
          </a:p>
          <a:p>
            <a:pPr lvl="1">
              <a:spcBef>
                <a:spcPts val="72"/>
              </a:spcBef>
            </a:pPr>
            <a:r>
              <a:rPr lang="en-US" sz="3200" dirty="0" smtClean="0"/>
              <a:t>Concept drift handling &amp; </a:t>
            </a:r>
            <a:r>
              <a:rPr lang="en-US" sz="3200" dirty="0"/>
              <a:t>c</a:t>
            </a:r>
            <a:r>
              <a:rPr lang="en-US" sz="3200" dirty="0" smtClean="0"/>
              <a:t>ontext</a:t>
            </a:r>
            <a:r>
              <a:rPr lang="en-US" sz="3200" dirty="0"/>
              <a:t>-awareness </a:t>
            </a:r>
            <a:endParaRPr lang="en-US" sz="3200" dirty="0" smtClean="0"/>
          </a:p>
          <a:p>
            <a:r>
              <a:rPr lang="en-US" sz="3600" dirty="0" smtClean="0">
                <a:solidFill>
                  <a:srgbClr val="800000"/>
                </a:solidFill>
              </a:rPr>
              <a:t>Ethics-awareness </a:t>
            </a:r>
            <a:r>
              <a:rPr lang="en-US" sz="3600" dirty="0" smtClean="0"/>
              <a:t>in predictive analytics</a:t>
            </a:r>
          </a:p>
          <a:p>
            <a:pPr lvl="1"/>
            <a:r>
              <a:rPr lang="en-US" sz="3200" dirty="0"/>
              <a:t>Trust, </a:t>
            </a:r>
            <a:r>
              <a:rPr lang="en-US" sz="3200" dirty="0" smtClean="0"/>
              <a:t>fairness</a:t>
            </a:r>
            <a:r>
              <a:rPr lang="en-US" sz="3200" dirty="0"/>
              <a:t>, </a:t>
            </a:r>
            <a:r>
              <a:rPr lang="en-US" sz="3200" dirty="0" smtClean="0"/>
              <a:t>accountability</a:t>
            </a:r>
            <a:r>
              <a:rPr lang="en-US" sz="3200" dirty="0"/>
              <a:t>, &amp;</a:t>
            </a:r>
            <a:r>
              <a:rPr lang="en-US" sz="3200" dirty="0" smtClean="0"/>
              <a:t> </a:t>
            </a:r>
            <a:r>
              <a:rPr lang="en-US" sz="3200" dirty="0"/>
              <a:t>t</a:t>
            </a:r>
            <a:r>
              <a:rPr lang="en-US" sz="3200" dirty="0" smtClean="0"/>
              <a:t>ransparency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 smtClean="0"/>
              <a:t>Outlook and take home messages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Anecdots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foodsales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stress analytics, </a:t>
            </a:r>
            <a:r>
              <a:rPr lang="en-US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VoD</a:t>
            </a:r>
            <a:endParaRPr lang="en-US" sz="36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0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traight Connector 182"/>
          <p:cNvSpPr/>
          <p:nvPr/>
        </p:nvSpPr>
        <p:spPr>
          <a:xfrm>
            <a:off x="1643063" y="1428750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4020" name="TextBox 205"/>
          <p:cNvSpPr txBox="1">
            <a:spLocks noChangeArrowheads="1"/>
          </p:cNvSpPr>
          <p:nvPr/>
        </p:nvSpPr>
        <p:spPr bwMode="auto">
          <a:xfrm>
            <a:off x="571500" y="1714500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1</a:t>
            </a:r>
          </a:p>
        </p:txBody>
      </p:sp>
      <p:sp>
        <p:nvSpPr>
          <p:cNvPr id="51" name="Smiley Face 50"/>
          <p:cNvSpPr/>
          <p:nvPr/>
        </p:nvSpPr>
        <p:spPr>
          <a:xfrm>
            <a:off x="714375" y="1000125"/>
            <a:ext cx="785813" cy="7858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Straight Connector 52"/>
          <p:cNvSpPr/>
          <p:nvPr/>
        </p:nvSpPr>
        <p:spPr>
          <a:xfrm>
            <a:off x="1643063" y="2643188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4023" name="TextBox 53"/>
          <p:cNvSpPr txBox="1">
            <a:spLocks noChangeArrowheads="1"/>
          </p:cNvSpPr>
          <p:nvPr/>
        </p:nvSpPr>
        <p:spPr bwMode="auto">
          <a:xfrm>
            <a:off x="571500" y="2870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2</a:t>
            </a:r>
          </a:p>
        </p:txBody>
      </p:sp>
      <p:sp>
        <p:nvSpPr>
          <p:cNvPr id="55" name="Smiley Face 54"/>
          <p:cNvSpPr/>
          <p:nvPr/>
        </p:nvSpPr>
        <p:spPr>
          <a:xfrm>
            <a:off x="714375" y="2214563"/>
            <a:ext cx="785813" cy="7858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Straight Connector 56"/>
          <p:cNvSpPr/>
          <p:nvPr/>
        </p:nvSpPr>
        <p:spPr>
          <a:xfrm>
            <a:off x="1643063" y="3786188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4026" name="TextBox 57"/>
          <p:cNvSpPr txBox="1">
            <a:spLocks noChangeArrowheads="1"/>
          </p:cNvSpPr>
          <p:nvPr/>
        </p:nvSpPr>
        <p:spPr bwMode="auto">
          <a:xfrm>
            <a:off x="571500" y="4013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3</a:t>
            </a:r>
          </a:p>
        </p:txBody>
      </p:sp>
      <p:sp>
        <p:nvSpPr>
          <p:cNvPr id="59" name="Smiley Face 58"/>
          <p:cNvSpPr/>
          <p:nvPr/>
        </p:nvSpPr>
        <p:spPr>
          <a:xfrm>
            <a:off x="714375" y="3357563"/>
            <a:ext cx="785813" cy="7858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Straight Connector 60"/>
          <p:cNvSpPr/>
          <p:nvPr/>
        </p:nvSpPr>
        <p:spPr>
          <a:xfrm>
            <a:off x="1643063" y="5000625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4029" name="TextBox 61"/>
          <p:cNvSpPr txBox="1">
            <a:spLocks noChangeArrowheads="1"/>
          </p:cNvSpPr>
          <p:nvPr/>
        </p:nvSpPr>
        <p:spPr bwMode="auto">
          <a:xfrm>
            <a:off x="571500" y="5227638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4</a:t>
            </a:r>
          </a:p>
        </p:txBody>
      </p:sp>
      <p:sp>
        <p:nvSpPr>
          <p:cNvPr id="63" name="Smiley Face 62"/>
          <p:cNvSpPr/>
          <p:nvPr/>
        </p:nvSpPr>
        <p:spPr>
          <a:xfrm>
            <a:off x="714375" y="4572000"/>
            <a:ext cx="785813" cy="7858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Plus 64"/>
          <p:cNvSpPr/>
          <p:nvPr/>
        </p:nvSpPr>
        <p:spPr>
          <a:xfrm>
            <a:off x="2357438" y="1143000"/>
            <a:ext cx="642937" cy="642938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Minus 65"/>
          <p:cNvSpPr/>
          <p:nvPr/>
        </p:nvSpPr>
        <p:spPr>
          <a:xfrm>
            <a:off x="2357438" y="2357438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4033" name="TextBox 66"/>
          <p:cNvSpPr txBox="1">
            <a:spLocks noChangeArrowheads="1"/>
          </p:cNvSpPr>
          <p:nvPr/>
        </p:nvSpPr>
        <p:spPr bwMode="auto">
          <a:xfrm>
            <a:off x="642938" y="5857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TRUE</a:t>
            </a:r>
          </a:p>
        </p:txBody>
      </p:sp>
      <p:sp>
        <p:nvSpPr>
          <p:cNvPr id="69" name="Plus 68"/>
          <p:cNvSpPr/>
          <p:nvPr/>
        </p:nvSpPr>
        <p:spPr>
          <a:xfrm>
            <a:off x="2357438" y="3500438"/>
            <a:ext cx="642937" cy="642937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Minus 69"/>
          <p:cNvSpPr/>
          <p:nvPr/>
        </p:nvSpPr>
        <p:spPr>
          <a:xfrm>
            <a:off x="2428875" y="4714875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Minus 70"/>
          <p:cNvSpPr/>
          <p:nvPr/>
        </p:nvSpPr>
        <p:spPr>
          <a:xfrm>
            <a:off x="2428875" y="5786438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traight Connector 2"/>
          <p:cNvSpPr/>
          <p:nvPr/>
        </p:nvSpPr>
        <p:spPr>
          <a:xfrm>
            <a:off x="1116013" y="2081213"/>
            <a:ext cx="7848600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5275" y="1663700"/>
            <a:ext cx="904875" cy="417513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>
            <a:prstTxWarp prst="textNoShape">
              <a:avLst/>
            </a:prstTxWarp>
            <a:spAutoFit/>
          </a:bodyPr>
          <a:lstStyle/>
          <a:p>
            <a:pPr hangingPunct="0">
              <a:buSzPct val="45000"/>
              <a:buFont typeface="StarSymbol" charset="0"/>
              <a:buNone/>
            </a:pPr>
            <a:r>
              <a:rPr lang="lt-LT" sz="2200">
                <a:latin typeface="Arial" charset="0"/>
                <a:ea typeface="Lucida Sans Unicode" charset="0"/>
                <a:cs typeface="Tahoma" charset="0"/>
              </a:rPr>
              <a:t>time</a:t>
            </a:r>
            <a:endParaRPr lang="en-US" sz="22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25" name="Title 50"/>
          <p:cNvSpPr>
            <a:spLocks noGrp="1"/>
          </p:cNvSpPr>
          <p:nvPr>
            <p:ph type="title"/>
          </p:nvPr>
        </p:nvSpPr>
        <p:spPr>
          <a:xfrm>
            <a:off x="457200" y="44625"/>
            <a:ext cx="8229600" cy="869776"/>
          </a:xfrm>
        </p:spPr>
        <p:txBody>
          <a:bodyPr/>
          <a:lstStyle/>
          <a:p>
            <a:r>
              <a:rPr lang="en-US" dirty="0" smtClean="0"/>
              <a:t>Dynamic Ensemble</a:t>
            </a:r>
            <a:endParaRPr lang="en-US" dirty="0"/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5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traight Connector 182"/>
          <p:cNvSpPr/>
          <p:nvPr/>
        </p:nvSpPr>
        <p:spPr>
          <a:xfrm>
            <a:off x="1643063" y="1428750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5044" name="TextBox 205"/>
          <p:cNvSpPr txBox="1">
            <a:spLocks noChangeArrowheads="1"/>
          </p:cNvSpPr>
          <p:nvPr/>
        </p:nvSpPr>
        <p:spPr bwMode="auto">
          <a:xfrm>
            <a:off x="571500" y="1714500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1</a:t>
            </a:r>
          </a:p>
        </p:txBody>
      </p:sp>
      <p:sp>
        <p:nvSpPr>
          <p:cNvPr id="51" name="Smiley Face 50"/>
          <p:cNvSpPr/>
          <p:nvPr/>
        </p:nvSpPr>
        <p:spPr>
          <a:xfrm>
            <a:off x="714375" y="1000125"/>
            <a:ext cx="785813" cy="7858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Straight Connector 52"/>
          <p:cNvSpPr/>
          <p:nvPr/>
        </p:nvSpPr>
        <p:spPr>
          <a:xfrm>
            <a:off x="1643063" y="2643188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5047" name="TextBox 53"/>
          <p:cNvSpPr txBox="1">
            <a:spLocks noChangeArrowheads="1"/>
          </p:cNvSpPr>
          <p:nvPr/>
        </p:nvSpPr>
        <p:spPr bwMode="auto">
          <a:xfrm>
            <a:off x="571500" y="2870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2</a:t>
            </a:r>
          </a:p>
        </p:txBody>
      </p:sp>
      <p:sp>
        <p:nvSpPr>
          <p:cNvPr id="55" name="Smiley Face 54"/>
          <p:cNvSpPr/>
          <p:nvPr/>
        </p:nvSpPr>
        <p:spPr>
          <a:xfrm>
            <a:off x="714375" y="2214563"/>
            <a:ext cx="785813" cy="7858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Straight Connector 56"/>
          <p:cNvSpPr/>
          <p:nvPr/>
        </p:nvSpPr>
        <p:spPr>
          <a:xfrm>
            <a:off x="1643063" y="3786188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5050" name="TextBox 57"/>
          <p:cNvSpPr txBox="1">
            <a:spLocks noChangeArrowheads="1"/>
          </p:cNvSpPr>
          <p:nvPr/>
        </p:nvSpPr>
        <p:spPr bwMode="auto">
          <a:xfrm>
            <a:off x="571500" y="4013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3</a:t>
            </a:r>
          </a:p>
        </p:txBody>
      </p:sp>
      <p:sp>
        <p:nvSpPr>
          <p:cNvPr id="59" name="Smiley Face 58"/>
          <p:cNvSpPr/>
          <p:nvPr/>
        </p:nvSpPr>
        <p:spPr>
          <a:xfrm>
            <a:off x="714375" y="3357563"/>
            <a:ext cx="785813" cy="7858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Straight Connector 60"/>
          <p:cNvSpPr/>
          <p:nvPr/>
        </p:nvSpPr>
        <p:spPr>
          <a:xfrm>
            <a:off x="1643063" y="5000625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5053" name="TextBox 61"/>
          <p:cNvSpPr txBox="1">
            <a:spLocks noChangeArrowheads="1"/>
          </p:cNvSpPr>
          <p:nvPr/>
        </p:nvSpPr>
        <p:spPr bwMode="auto">
          <a:xfrm>
            <a:off x="571500" y="5227638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4</a:t>
            </a:r>
          </a:p>
        </p:txBody>
      </p:sp>
      <p:sp>
        <p:nvSpPr>
          <p:cNvPr id="63" name="Smiley Face 62"/>
          <p:cNvSpPr/>
          <p:nvPr/>
        </p:nvSpPr>
        <p:spPr>
          <a:xfrm>
            <a:off x="714375" y="4572000"/>
            <a:ext cx="785813" cy="7858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Plus 64"/>
          <p:cNvSpPr/>
          <p:nvPr/>
        </p:nvSpPr>
        <p:spPr>
          <a:xfrm>
            <a:off x="2357438" y="1143000"/>
            <a:ext cx="642937" cy="642938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Minus 65"/>
          <p:cNvSpPr/>
          <p:nvPr/>
        </p:nvSpPr>
        <p:spPr>
          <a:xfrm>
            <a:off x="2357438" y="2357438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57" name="TextBox 66"/>
          <p:cNvSpPr txBox="1">
            <a:spLocks noChangeArrowheads="1"/>
          </p:cNvSpPr>
          <p:nvPr/>
        </p:nvSpPr>
        <p:spPr bwMode="auto">
          <a:xfrm>
            <a:off x="642938" y="5857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TRUE</a:t>
            </a:r>
          </a:p>
        </p:txBody>
      </p:sp>
      <p:sp>
        <p:nvSpPr>
          <p:cNvPr id="69" name="Plus 68"/>
          <p:cNvSpPr/>
          <p:nvPr/>
        </p:nvSpPr>
        <p:spPr>
          <a:xfrm>
            <a:off x="2357438" y="3500438"/>
            <a:ext cx="642937" cy="642937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Minus 69"/>
          <p:cNvSpPr/>
          <p:nvPr/>
        </p:nvSpPr>
        <p:spPr>
          <a:xfrm>
            <a:off x="2428875" y="4714875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Minus 70"/>
          <p:cNvSpPr/>
          <p:nvPr/>
        </p:nvSpPr>
        <p:spPr>
          <a:xfrm>
            <a:off x="2428875" y="5786438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61" name="TextBox 71"/>
          <p:cNvSpPr txBox="1">
            <a:spLocks noChangeArrowheads="1"/>
          </p:cNvSpPr>
          <p:nvPr/>
        </p:nvSpPr>
        <p:spPr bwMode="auto">
          <a:xfrm>
            <a:off x="3071813" y="1285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punish</a:t>
            </a:r>
          </a:p>
        </p:txBody>
      </p:sp>
      <p:sp>
        <p:nvSpPr>
          <p:cNvPr id="215062" name="TextBox 72"/>
          <p:cNvSpPr txBox="1">
            <a:spLocks noChangeArrowheads="1"/>
          </p:cNvSpPr>
          <p:nvPr/>
        </p:nvSpPr>
        <p:spPr bwMode="auto">
          <a:xfrm>
            <a:off x="3071813" y="3571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punish</a:t>
            </a:r>
          </a:p>
        </p:txBody>
      </p:sp>
      <p:sp>
        <p:nvSpPr>
          <p:cNvPr id="215063" name="TextBox 74"/>
          <p:cNvSpPr txBox="1">
            <a:spLocks noChangeArrowheads="1"/>
          </p:cNvSpPr>
          <p:nvPr/>
        </p:nvSpPr>
        <p:spPr bwMode="auto">
          <a:xfrm>
            <a:off x="3143250" y="2428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reward</a:t>
            </a:r>
          </a:p>
        </p:txBody>
      </p:sp>
      <p:sp>
        <p:nvSpPr>
          <p:cNvPr id="215064" name="TextBox 75"/>
          <p:cNvSpPr txBox="1">
            <a:spLocks noChangeArrowheads="1"/>
          </p:cNvSpPr>
          <p:nvPr/>
        </p:nvSpPr>
        <p:spPr bwMode="auto">
          <a:xfrm>
            <a:off x="3143250" y="478631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reward</a:t>
            </a:r>
          </a:p>
        </p:txBody>
      </p:sp>
      <p:sp>
        <p:nvSpPr>
          <p:cNvPr id="215065" name="TextBox 77"/>
          <p:cNvSpPr txBox="1">
            <a:spLocks noChangeArrowheads="1"/>
          </p:cNvSpPr>
          <p:nvPr/>
        </p:nvSpPr>
        <p:spPr bwMode="auto">
          <a:xfrm>
            <a:off x="4143375" y="1643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1</a:t>
            </a:r>
          </a:p>
        </p:txBody>
      </p:sp>
      <p:sp>
        <p:nvSpPr>
          <p:cNvPr id="79" name="Smiley Face 78"/>
          <p:cNvSpPr/>
          <p:nvPr/>
        </p:nvSpPr>
        <p:spPr>
          <a:xfrm>
            <a:off x="4286250" y="1071563"/>
            <a:ext cx="642938" cy="642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67" name="TextBox 80"/>
          <p:cNvSpPr txBox="1">
            <a:spLocks noChangeArrowheads="1"/>
          </p:cNvSpPr>
          <p:nvPr/>
        </p:nvSpPr>
        <p:spPr bwMode="auto">
          <a:xfrm>
            <a:off x="4143375" y="2798763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2</a:t>
            </a:r>
          </a:p>
        </p:txBody>
      </p:sp>
      <p:sp>
        <p:nvSpPr>
          <p:cNvPr id="82" name="Smiley Face 81"/>
          <p:cNvSpPr/>
          <p:nvPr/>
        </p:nvSpPr>
        <p:spPr>
          <a:xfrm>
            <a:off x="4286250" y="2000250"/>
            <a:ext cx="928688" cy="9286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69" name="TextBox 83"/>
          <p:cNvSpPr txBox="1">
            <a:spLocks noChangeArrowheads="1"/>
          </p:cNvSpPr>
          <p:nvPr/>
        </p:nvSpPr>
        <p:spPr bwMode="auto">
          <a:xfrm>
            <a:off x="4143375" y="3941763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3</a:t>
            </a:r>
          </a:p>
        </p:txBody>
      </p:sp>
      <p:sp>
        <p:nvSpPr>
          <p:cNvPr id="85" name="Smiley Face 84"/>
          <p:cNvSpPr/>
          <p:nvPr/>
        </p:nvSpPr>
        <p:spPr>
          <a:xfrm>
            <a:off x="4286250" y="3429000"/>
            <a:ext cx="642938" cy="64293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1" name="TextBox 86"/>
          <p:cNvSpPr txBox="1">
            <a:spLocks noChangeArrowheads="1"/>
          </p:cNvSpPr>
          <p:nvPr/>
        </p:nvSpPr>
        <p:spPr bwMode="auto">
          <a:xfrm>
            <a:off x="4143375" y="5156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4</a:t>
            </a:r>
          </a:p>
        </p:txBody>
      </p:sp>
      <p:sp>
        <p:nvSpPr>
          <p:cNvPr id="88" name="Smiley Face 87"/>
          <p:cNvSpPr/>
          <p:nvPr/>
        </p:nvSpPr>
        <p:spPr>
          <a:xfrm>
            <a:off x="4286250" y="4286250"/>
            <a:ext cx="1000125" cy="10001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itle 50"/>
          <p:cNvSpPr>
            <a:spLocks noGrp="1"/>
          </p:cNvSpPr>
          <p:nvPr>
            <p:ph type="title"/>
          </p:nvPr>
        </p:nvSpPr>
        <p:spPr>
          <a:xfrm>
            <a:off x="457200" y="44625"/>
            <a:ext cx="8229600" cy="869776"/>
          </a:xfrm>
        </p:spPr>
        <p:txBody>
          <a:bodyPr/>
          <a:lstStyle/>
          <a:p>
            <a:r>
              <a:rPr lang="en-US" dirty="0" smtClean="0"/>
              <a:t>Dynamic Ensemble</a:t>
            </a:r>
            <a:endParaRPr lang="en-US" dirty="0"/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3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traight Connector 182"/>
          <p:cNvSpPr/>
          <p:nvPr/>
        </p:nvSpPr>
        <p:spPr>
          <a:xfrm>
            <a:off x="1643063" y="1428750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6068" name="TextBox 205"/>
          <p:cNvSpPr txBox="1">
            <a:spLocks noChangeArrowheads="1"/>
          </p:cNvSpPr>
          <p:nvPr/>
        </p:nvSpPr>
        <p:spPr bwMode="auto">
          <a:xfrm>
            <a:off x="571500" y="1714500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1</a:t>
            </a:r>
          </a:p>
        </p:txBody>
      </p:sp>
      <p:sp>
        <p:nvSpPr>
          <p:cNvPr id="51" name="Smiley Face 50"/>
          <p:cNvSpPr/>
          <p:nvPr/>
        </p:nvSpPr>
        <p:spPr>
          <a:xfrm>
            <a:off x="714375" y="1000125"/>
            <a:ext cx="785813" cy="7858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Straight Connector 52"/>
          <p:cNvSpPr/>
          <p:nvPr/>
        </p:nvSpPr>
        <p:spPr>
          <a:xfrm>
            <a:off x="1643063" y="2643188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6071" name="TextBox 53"/>
          <p:cNvSpPr txBox="1">
            <a:spLocks noChangeArrowheads="1"/>
          </p:cNvSpPr>
          <p:nvPr/>
        </p:nvSpPr>
        <p:spPr bwMode="auto">
          <a:xfrm>
            <a:off x="571500" y="2870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2</a:t>
            </a:r>
          </a:p>
        </p:txBody>
      </p:sp>
      <p:sp>
        <p:nvSpPr>
          <p:cNvPr id="55" name="Smiley Face 54"/>
          <p:cNvSpPr/>
          <p:nvPr/>
        </p:nvSpPr>
        <p:spPr>
          <a:xfrm>
            <a:off x="714375" y="2214563"/>
            <a:ext cx="785813" cy="7858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Straight Connector 56"/>
          <p:cNvSpPr/>
          <p:nvPr/>
        </p:nvSpPr>
        <p:spPr>
          <a:xfrm>
            <a:off x="1643063" y="3786188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6074" name="TextBox 57"/>
          <p:cNvSpPr txBox="1">
            <a:spLocks noChangeArrowheads="1"/>
          </p:cNvSpPr>
          <p:nvPr/>
        </p:nvSpPr>
        <p:spPr bwMode="auto">
          <a:xfrm>
            <a:off x="571500" y="4013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3</a:t>
            </a:r>
          </a:p>
        </p:txBody>
      </p:sp>
      <p:sp>
        <p:nvSpPr>
          <p:cNvPr id="59" name="Smiley Face 58"/>
          <p:cNvSpPr/>
          <p:nvPr/>
        </p:nvSpPr>
        <p:spPr>
          <a:xfrm>
            <a:off x="714375" y="3357563"/>
            <a:ext cx="785813" cy="7858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Straight Connector 60"/>
          <p:cNvSpPr/>
          <p:nvPr/>
        </p:nvSpPr>
        <p:spPr>
          <a:xfrm>
            <a:off x="1643063" y="5000625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6077" name="TextBox 61"/>
          <p:cNvSpPr txBox="1">
            <a:spLocks noChangeArrowheads="1"/>
          </p:cNvSpPr>
          <p:nvPr/>
        </p:nvSpPr>
        <p:spPr bwMode="auto">
          <a:xfrm>
            <a:off x="571500" y="5227638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4</a:t>
            </a:r>
          </a:p>
        </p:txBody>
      </p:sp>
      <p:sp>
        <p:nvSpPr>
          <p:cNvPr id="63" name="Smiley Face 62"/>
          <p:cNvSpPr/>
          <p:nvPr/>
        </p:nvSpPr>
        <p:spPr>
          <a:xfrm>
            <a:off x="714375" y="4572000"/>
            <a:ext cx="785813" cy="7858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Plus 64"/>
          <p:cNvSpPr/>
          <p:nvPr/>
        </p:nvSpPr>
        <p:spPr>
          <a:xfrm>
            <a:off x="2357438" y="1143000"/>
            <a:ext cx="642937" cy="642938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Minus 65"/>
          <p:cNvSpPr/>
          <p:nvPr/>
        </p:nvSpPr>
        <p:spPr>
          <a:xfrm>
            <a:off x="2357438" y="2357438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6081" name="TextBox 66"/>
          <p:cNvSpPr txBox="1">
            <a:spLocks noChangeArrowheads="1"/>
          </p:cNvSpPr>
          <p:nvPr/>
        </p:nvSpPr>
        <p:spPr bwMode="auto">
          <a:xfrm>
            <a:off x="642938" y="5857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TRUE</a:t>
            </a:r>
          </a:p>
        </p:txBody>
      </p:sp>
      <p:sp>
        <p:nvSpPr>
          <p:cNvPr id="69" name="Plus 68"/>
          <p:cNvSpPr/>
          <p:nvPr/>
        </p:nvSpPr>
        <p:spPr>
          <a:xfrm>
            <a:off x="2357438" y="3500438"/>
            <a:ext cx="642937" cy="642937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Minus 69"/>
          <p:cNvSpPr/>
          <p:nvPr/>
        </p:nvSpPr>
        <p:spPr>
          <a:xfrm>
            <a:off x="2428875" y="4714875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Minus 70"/>
          <p:cNvSpPr/>
          <p:nvPr/>
        </p:nvSpPr>
        <p:spPr>
          <a:xfrm>
            <a:off x="2428875" y="5786438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6085" name="TextBox 71"/>
          <p:cNvSpPr txBox="1">
            <a:spLocks noChangeArrowheads="1"/>
          </p:cNvSpPr>
          <p:nvPr/>
        </p:nvSpPr>
        <p:spPr bwMode="auto">
          <a:xfrm>
            <a:off x="3071813" y="1285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punish</a:t>
            </a:r>
          </a:p>
        </p:txBody>
      </p:sp>
      <p:sp>
        <p:nvSpPr>
          <p:cNvPr id="216086" name="TextBox 72"/>
          <p:cNvSpPr txBox="1">
            <a:spLocks noChangeArrowheads="1"/>
          </p:cNvSpPr>
          <p:nvPr/>
        </p:nvSpPr>
        <p:spPr bwMode="auto">
          <a:xfrm>
            <a:off x="3071813" y="3571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punish</a:t>
            </a:r>
          </a:p>
        </p:txBody>
      </p:sp>
      <p:sp>
        <p:nvSpPr>
          <p:cNvPr id="216087" name="TextBox 74"/>
          <p:cNvSpPr txBox="1">
            <a:spLocks noChangeArrowheads="1"/>
          </p:cNvSpPr>
          <p:nvPr/>
        </p:nvSpPr>
        <p:spPr bwMode="auto">
          <a:xfrm>
            <a:off x="3143250" y="2428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reward</a:t>
            </a:r>
          </a:p>
        </p:txBody>
      </p:sp>
      <p:sp>
        <p:nvSpPr>
          <p:cNvPr id="216088" name="TextBox 75"/>
          <p:cNvSpPr txBox="1">
            <a:spLocks noChangeArrowheads="1"/>
          </p:cNvSpPr>
          <p:nvPr/>
        </p:nvSpPr>
        <p:spPr bwMode="auto">
          <a:xfrm>
            <a:off x="3143250" y="478631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reward</a:t>
            </a:r>
          </a:p>
        </p:txBody>
      </p:sp>
      <p:sp>
        <p:nvSpPr>
          <p:cNvPr id="77" name="Straight Connector 76"/>
          <p:cNvSpPr/>
          <p:nvPr/>
        </p:nvSpPr>
        <p:spPr>
          <a:xfrm>
            <a:off x="5214938" y="1357313"/>
            <a:ext cx="590550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6090" name="TextBox 77"/>
          <p:cNvSpPr txBox="1">
            <a:spLocks noChangeArrowheads="1"/>
          </p:cNvSpPr>
          <p:nvPr/>
        </p:nvSpPr>
        <p:spPr bwMode="auto">
          <a:xfrm>
            <a:off x="4143375" y="1643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1</a:t>
            </a:r>
          </a:p>
        </p:txBody>
      </p:sp>
      <p:sp>
        <p:nvSpPr>
          <p:cNvPr id="79" name="Smiley Face 78"/>
          <p:cNvSpPr/>
          <p:nvPr/>
        </p:nvSpPr>
        <p:spPr>
          <a:xfrm>
            <a:off x="4286250" y="1071563"/>
            <a:ext cx="642938" cy="642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Straight Connector 79"/>
          <p:cNvSpPr/>
          <p:nvPr/>
        </p:nvSpPr>
        <p:spPr>
          <a:xfrm>
            <a:off x="5214938" y="2571750"/>
            <a:ext cx="590550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6093" name="TextBox 80"/>
          <p:cNvSpPr txBox="1">
            <a:spLocks noChangeArrowheads="1"/>
          </p:cNvSpPr>
          <p:nvPr/>
        </p:nvSpPr>
        <p:spPr bwMode="auto">
          <a:xfrm>
            <a:off x="4143375" y="2798763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2</a:t>
            </a:r>
          </a:p>
        </p:txBody>
      </p:sp>
      <p:sp>
        <p:nvSpPr>
          <p:cNvPr id="82" name="Smiley Face 81"/>
          <p:cNvSpPr/>
          <p:nvPr/>
        </p:nvSpPr>
        <p:spPr>
          <a:xfrm>
            <a:off x="4286250" y="2000250"/>
            <a:ext cx="928688" cy="9286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Straight Connector 82"/>
          <p:cNvSpPr/>
          <p:nvPr/>
        </p:nvSpPr>
        <p:spPr>
          <a:xfrm>
            <a:off x="5214938" y="3714750"/>
            <a:ext cx="590550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6096" name="TextBox 83"/>
          <p:cNvSpPr txBox="1">
            <a:spLocks noChangeArrowheads="1"/>
          </p:cNvSpPr>
          <p:nvPr/>
        </p:nvSpPr>
        <p:spPr bwMode="auto">
          <a:xfrm>
            <a:off x="4143375" y="3941763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3</a:t>
            </a:r>
          </a:p>
        </p:txBody>
      </p:sp>
      <p:sp>
        <p:nvSpPr>
          <p:cNvPr id="85" name="Smiley Face 84"/>
          <p:cNvSpPr/>
          <p:nvPr/>
        </p:nvSpPr>
        <p:spPr>
          <a:xfrm>
            <a:off x="4286250" y="3429000"/>
            <a:ext cx="642938" cy="64293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Straight Connector 85"/>
          <p:cNvSpPr/>
          <p:nvPr/>
        </p:nvSpPr>
        <p:spPr>
          <a:xfrm>
            <a:off x="5214938" y="4929188"/>
            <a:ext cx="590550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6099" name="TextBox 86"/>
          <p:cNvSpPr txBox="1">
            <a:spLocks noChangeArrowheads="1"/>
          </p:cNvSpPr>
          <p:nvPr/>
        </p:nvSpPr>
        <p:spPr bwMode="auto">
          <a:xfrm>
            <a:off x="4143375" y="5156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4</a:t>
            </a:r>
          </a:p>
        </p:txBody>
      </p:sp>
      <p:sp>
        <p:nvSpPr>
          <p:cNvPr id="88" name="Smiley Face 87"/>
          <p:cNvSpPr/>
          <p:nvPr/>
        </p:nvSpPr>
        <p:spPr>
          <a:xfrm>
            <a:off x="4286250" y="4286250"/>
            <a:ext cx="1000125" cy="10001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Minus 89"/>
          <p:cNvSpPr/>
          <p:nvPr/>
        </p:nvSpPr>
        <p:spPr>
          <a:xfrm>
            <a:off x="5929313" y="2286000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Plus 90"/>
          <p:cNvSpPr/>
          <p:nvPr/>
        </p:nvSpPr>
        <p:spPr>
          <a:xfrm>
            <a:off x="5929313" y="3429000"/>
            <a:ext cx="642937" cy="642938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Minus 91"/>
          <p:cNvSpPr/>
          <p:nvPr/>
        </p:nvSpPr>
        <p:spPr>
          <a:xfrm>
            <a:off x="6000750" y="4643438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Minus 92"/>
          <p:cNvSpPr/>
          <p:nvPr/>
        </p:nvSpPr>
        <p:spPr>
          <a:xfrm>
            <a:off x="5929313" y="1071563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6105" name="TextBox 95"/>
          <p:cNvSpPr txBox="1">
            <a:spLocks noChangeArrowheads="1"/>
          </p:cNvSpPr>
          <p:nvPr/>
        </p:nvSpPr>
        <p:spPr bwMode="auto">
          <a:xfrm>
            <a:off x="4357688" y="5857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TRUE</a:t>
            </a:r>
          </a:p>
        </p:txBody>
      </p:sp>
      <p:sp>
        <p:nvSpPr>
          <p:cNvPr id="98" name="Plus 97"/>
          <p:cNvSpPr/>
          <p:nvPr/>
        </p:nvSpPr>
        <p:spPr>
          <a:xfrm>
            <a:off x="6000750" y="5572125"/>
            <a:ext cx="642938" cy="642938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Title 50"/>
          <p:cNvSpPr>
            <a:spLocks noGrp="1"/>
          </p:cNvSpPr>
          <p:nvPr>
            <p:ph type="title"/>
          </p:nvPr>
        </p:nvSpPr>
        <p:spPr>
          <a:xfrm>
            <a:off x="457200" y="44625"/>
            <a:ext cx="8229600" cy="869776"/>
          </a:xfrm>
        </p:spPr>
        <p:txBody>
          <a:bodyPr/>
          <a:lstStyle/>
          <a:p>
            <a:r>
              <a:rPr lang="en-US" dirty="0" smtClean="0"/>
              <a:t>Dynamic Ensemble</a:t>
            </a:r>
            <a:endParaRPr lang="en-US" dirty="0"/>
          </a:p>
        </p:txBody>
      </p:sp>
      <p:sp>
        <p:nvSpPr>
          <p:cNvPr id="46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0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traight Connector 182"/>
          <p:cNvSpPr/>
          <p:nvPr/>
        </p:nvSpPr>
        <p:spPr>
          <a:xfrm>
            <a:off x="1643063" y="1428750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7092" name="TextBox 205"/>
          <p:cNvSpPr txBox="1">
            <a:spLocks noChangeArrowheads="1"/>
          </p:cNvSpPr>
          <p:nvPr/>
        </p:nvSpPr>
        <p:spPr bwMode="auto">
          <a:xfrm>
            <a:off x="571500" y="1714500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1</a:t>
            </a:r>
          </a:p>
        </p:txBody>
      </p:sp>
      <p:sp>
        <p:nvSpPr>
          <p:cNvPr id="51" name="Smiley Face 50"/>
          <p:cNvSpPr/>
          <p:nvPr/>
        </p:nvSpPr>
        <p:spPr>
          <a:xfrm>
            <a:off x="714375" y="1000125"/>
            <a:ext cx="785813" cy="7858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Straight Connector 52"/>
          <p:cNvSpPr/>
          <p:nvPr/>
        </p:nvSpPr>
        <p:spPr>
          <a:xfrm>
            <a:off x="1643063" y="2643188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7095" name="TextBox 53"/>
          <p:cNvSpPr txBox="1">
            <a:spLocks noChangeArrowheads="1"/>
          </p:cNvSpPr>
          <p:nvPr/>
        </p:nvSpPr>
        <p:spPr bwMode="auto">
          <a:xfrm>
            <a:off x="571500" y="2870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2</a:t>
            </a:r>
          </a:p>
        </p:txBody>
      </p:sp>
      <p:sp>
        <p:nvSpPr>
          <p:cNvPr id="55" name="Smiley Face 54"/>
          <p:cNvSpPr/>
          <p:nvPr/>
        </p:nvSpPr>
        <p:spPr>
          <a:xfrm>
            <a:off x="714375" y="2214563"/>
            <a:ext cx="785813" cy="7858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Straight Connector 56"/>
          <p:cNvSpPr/>
          <p:nvPr/>
        </p:nvSpPr>
        <p:spPr>
          <a:xfrm>
            <a:off x="1643063" y="3786188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7098" name="TextBox 57"/>
          <p:cNvSpPr txBox="1">
            <a:spLocks noChangeArrowheads="1"/>
          </p:cNvSpPr>
          <p:nvPr/>
        </p:nvSpPr>
        <p:spPr bwMode="auto">
          <a:xfrm>
            <a:off x="571500" y="4013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3</a:t>
            </a:r>
          </a:p>
        </p:txBody>
      </p:sp>
      <p:sp>
        <p:nvSpPr>
          <p:cNvPr id="59" name="Smiley Face 58"/>
          <p:cNvSpPr/>
          <p:nvPr/>
        </p:nvSpPr>
        <p:spPr>
          <a:xfrm>
            <a:off x="714375" y="3357563"/>
            <a:ext cx="785813" cy="7858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Straight Connector 60"/>
          <p:cNvSpPr/>
          <p:nvPr/>
        </p:nvSpPr>
        <p:spPr>
          <a:xfrm>
            <a:off x="1643063" y="5000625"/>
            <a:ext cx="588962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7101" name="TextBox 61"/>
          <p:cNvSpPr txBox="1">
            <a:spLocks noChangeArrowheads="1"/>
          </p:cNvSpPr>
          <p:nvPr/>
        </p:nvSpPr>
        <p:spPr bwMode="auto">
          <a:xfrm>
            <a:off x="571500" y="5227638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4</a:t>
            </a:r>
          </a:p>
        </p:txBody>
      </p:sp>
      <p:sp>
        <p:nvSpPr>
          <p:cNvPr id="63" name="Smiley Face 62"/>
          <p:cNvSpPr/>
          <p:nvPr/>
        </p:nvSpPr>
        <p:spPr>
          <a:xfrm>
            <a:off x="714375" y="4572000"/>
            <a:ext cx="785813" cy="78581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Plus 64"/>
          <p:cNvSpPr/>
          <p:nvPr/>
        </p:nvSpPr>
        <p:spPr>
          <a:xfrm>
            <a:off x="2357438" y="1143000"/>
            <a:ext cx="642937" cy="642938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Minus 65"/>
          <p:cNvSpPr/>
          <p:nvPr/>
        </p:nvSpPr>
        <p:spPr>
          <a:xfrm>
            <a:off x="2357438" y="2357438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7105" name="TextBox 66"/>
          <p:cNvSpPr txBox="1">
            <a:spLocks noChangeArrowheads="1"/>
          </p:cNvSpPr>
          <p:nvPr/>
        </p:nvSpPr>
        <p:spPr bwMode="auto">
          <a:xfrm>
            <a:off x="642938" y="5857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TRUE</a:t>
            </a:r>
          </a:p>
        </p:txBody>
      </p:sp>
      <p:sp>
        <p:nvSpPr>
          <p:cNvPr id="69" name="Plus 68"/>
          <p:cNvSpPr/>
          <p:nvPr/>
        </p:nvSpPr>
        <p:spPr>
          <a:xfrm>
            <a:off x="2357438" y="3500438"/>
            <a:ext cx="642937" cy="642937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Minus 69"/>
          <p:cNvSpPr/>
          <p:nvPr/>
        </p:nvSpPr>
        <p:spPr>
          <a:xfrm>
            <a:off x="2428875" y="4714875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Minus 70"/>
          <p:cNvSpPr/>
          <p:nvPr/>
        </p:nvSpPr>
        <p:spPr>
          <a:xfrm>
            <a:off x="2428875" y="5786438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7109" name="TextBox 71"/>
          <p:cNvSpPr txBox="1">
            <a:spLocks noChangeArrowheads="1"/>
          </p:cNvSpPr>
          <p:nvPr/>
        </p:nvSpPr>
        <p:spPr bwMode="auto">
          <a:xfrm>
            <a:off x="3071813" y="1285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punish</a:t>
            </a:r>
          </a:p>
        </p:txBody>
      </p:sp>
      <p:sp>
        <p:nvSpPr>
          <p:cNvPr id="217110" name="TextBox 72"/>
          <p:cNvSpPr txBox="1">
            <a:spLocks noChangeArrowheads="1"/>
          </p:cNvSpPr>
          <p:nvPr/>
        </p:nvSpPr>
        <p:spPr bwMode="auto">
          <a:xfrm>
            <a:off x="3071813" y="3571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punish</a:t>
            </a:r>
          </a:p>
        </p:txBody>
      </p:sp>
      <p:sp>
        <p:nvSpPr>
          <p:cNvPr id="217111" name="TextBox 74"/>
          <p:cNvSpPr txBox="1">
            <a:spLocks noChangeArrowheads="1"/>
          </p:cNvSpPr>
          <p:nvPr/>
        </p:nvSpPr>
        <p:spPr bwMode="auto">
          <a:xfrm>
            <a:off x="3143250" y="2428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reward</a:t>
            </a:r>
          </a:p>
        </p:txBody>
      </p:sp>
      <p:sp>
        <p:nvSpPr>
          <p:cNvPr id="217112" name="TextBox 75"/>
          <p:cNvSpPr txBox="1">
            <a:spLocks noChangeArrowheads="1"/>
          </p:cNvSpPr>
          <p:nvPr/>
        </p:nvSpPr>
        <p:spPr bwMode="auto">
          <a:xfrm>
            <a:off x="3143250" y="478631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reward</a:t>
            </a:r>
          </a:p>
        </p:txBody>
      </p:sp>
      <p:sp>
        <p:nvSpPr>
          <p:cNvPr id="77" name="Straight Connector 76"/>
          <p:cNvSpPr/>
          <p:nvPr/>
        </p:nvSpPr>
        <p:spPr>
          <a:xfrm>
            <a:off x="5214938" y="1357313"/>
            <a:ext cx="590550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7114" name="TextBox 77"/>
          <p:cNvSpPr txBox="1">
            <a:spLocks noChangeArrowheads="1"/>
          </p:cNvSpPr>
          <p:nvPr/>
        </p:nvSpPr>
        <p:spPr bwMode="auto">
          <a:xfrm>
            <a:off x="4143375" y="1643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1</a:t>
            </a:r>
          </a:p>
        </p:txBody>
      </p:sp>
      <p:sp>
        <p:nvSpPr>
          <p:cNvPr id="79" name="Smiley Face 78"/>
          <p:cNvSpPr/>
          <p:nvPr/>
        </p:nvSpPr>
        <p:spPr>
          <a:xfrm>
            <a:off x="4286250" y="1071563"/>
            <a:ext cx="642938" cy="64293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" name="Straight Connector 79"/>
          <p:cNvSpPr/>
          <p:nvPr/>
        </p:nvSpPr>
        <p:spPr>
          <a:xfrm>
            <a:off x="5214938" y="2571750"/>
            <a:ext cx="590550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7117" name="TextBox 80"/>
          <p:cNvSpPr txBox="1">
            <a:spLocks noChangeArrowheads="1"/>
          </p:cNvSpPr>
          <p:nvPr/>
        </p:nvSpPr>
        <p:spPr bwMode="auto">
          <a:xfrm>
            <a:off x="4143375" y="2798763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2</a:t>
            </a:r>
          </a:p>
        </p:txBody>
      </p:sp>
      <p:sp>
        <p:nvSpPr>
          <p:cNvPr id="82" name="Smiley Face 81"/>
          <p:cNvSpPr/>
          <p:nvPr/>
        </p:nvSpPr>
        <p:spPr>
          <a:xfrm>
            <a:off x="4286250" y="2000250"/>
            <a:ext cx="928688" cy="9286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Straight Connector 82"/>
          <p:cNvSpPr/>
          <p:nvPr/>
        </p:nvSpPr>
        <p:spPr>
          <a:xfrm>
            <a:off x="5214938" y="3714750"/>
            <a:ext cx="590550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7120" name="TextBox 83"/>
          <p:cNvSpPr txBox="1">
            <a:spLocks noChangeArrowheads="1"/>
          </p:cNvSpPr>
          <p:nvPr/>
        </p:nvSpPr>
        <p:spPr bwMode="auto">
          <a:xfrm>
            <a:off x="4143375" y="3941763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3</a:t>
            </a:r>
          </a:p>
        </p:txBody>
      </p:sp>
      <p:sp>
        <p:nvSpPr>
          <p:cNvPr id="85" name="Smiley Face 84"/>
          <p:cNvSpPr/>
          <p:nvPr/>
        </p:nvSpPr>
        <p:spPr>
          <a:xfrm>
            <a:off x="4286250" y="3429000"/>
            <a:ext cx="642938" cy="64293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Straight Connector 85"/>
          <p:cNvSpPr/>
          <p:nvPr/>
        </p:nvSpPr>
        <p:spPr>
          <a:xfrm>
            <a:off x="5214938" y="4929188"/>
            <a:ext cx="590550" cy="0"/>
          </a:xfrm>
          <a:prstGeom prst="line">
            <a:avLst/>
          </a:prstGeom>
          <a:noFill/>
          <a:ln w="72000">
            <a:solidFill>
              <a:srgbClr val="808080"/>
            </a:solidFill>
            <a:prstDash val="solid"/>
            <a:tailEnd type="arrow"/>
          </a:ln>
        </p:spPr>
        <p:txBody>
          <a:bodyPr lIns="114295" tIns="73475" rIns="114295" bIns="73475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7123" name="TextBox 86"/>
          <p:cNvSpPr txBox="1">
            <a:spLocks noChangeArrowheads="1"/>
          </p:cNvSpPr>
          <p:nvPr/>
        </p:nvSpPr>
        <p:spPr bwMode="auto">
          <a:xfrm>
            <a:off x="4143375" y="5156200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4</a:t>
            </a:r>
          </a:p>
        </p:txBody>
      </p:sp>
      <p:sp>
        <p:nvSpPr>
          <p:cNvPr id="88" name="Smiley Face 87"/>
          <p:cNvSpPr/>
          <p:nvPr/>
        </p:nvSpPr>
        <p:spPr>
          <a:xfrm>
            <a:off x="4286250" y="4286250"/>
            <a:ext cx="1000125" cy="10001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" name="Minus 89"/>
          <p:cNvSpPr/>
          <p:nvPr/>
        </p:nvSpPr>
        <p:spPr>
          <a:xfrm>
            <a:off x="5929313" y="2286000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Plus 90"/>
          <p:cNvSpPr/>
          <p:nvPr/>
        </p:nvSpPr>
        <p:spPr>
          <a:xfrm>
            <a:off x="5929313" y="3429000"/>
            <a:ext cx="642937" cy="642938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Minus 91"/>
          <p:cNvSpPr/>
          <p:nvPr/>
        </p:nvSpPr>
        <p:spPr>
          <a:xfrm>
            <a:off x="6000750" y="4643438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Minus 92"/>
          <p:cNvSpPr/>
          <p:nvPr/>
        </p:nvSpPr>
        <p:spPr>
          <a:xfrm>
            <a:off x="5929313" y="1071563"/>
            <a:ext cx="714375" cy="571500"/>
          </a:xfrm>
          <a:prstGeom prst="mathMin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7129" name="TextBox 95"/>
          <p:cNvSpPr txBox="1">
            <a:spLocks noChangeArrowheads="1"/>
          </p:cNvSpPr>
          <p:nvPr/>
        </p:nvSpPr>
        <p:spPr bwMode="auto">
          <a:xfrm>
            <a:off x="4357688" y="585787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TRUE</a:t>
            </a:r>
          </a:p>
        </p:txBody>
      </p:sp>
      <p:sp>
        <p:nvSpPr>
          <p:cNvPr id="98" name="Plus 97"/>
          <p:cNvSpPr/>
          <p:nvPr/>
        </p:nvSpPr>
        <p:spPr>
          <a:xfrm>
            <a:off x="6000750" y="5572125"/>
            <a:ext cx="642938" cy="642938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7131" name="TextBox 99"/>
          <p:cNvSpPr txBox="1">
            <a:spLocks noChangeArrowheads="1"/>
          </p:cNvSpPr>
          <p:nvPr/>
        </p:nvSpPr>
        <p:spPr bwMode="auto">
          <a:xfrm>
            <a:off x="6983413" y="1547813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1</a:t>
            </a:r>
          </a:p>
        </p:txBody>
      </p:sp>
      <p:sp>
        <p:nvSpPr>
          <p:cNvPr id="101" name="Smiley Face 100"/>
          <p:cNvSpPr/>
          <p:nvPr/>
        </p:nvSpPr>
        <p:spPr>
          <a:xfrm>
            <a:off x="7126288" y="1171575"/>
            <a:ext cx="446087" cy="44767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7133" name="TextBox 102"/>
          <p:cNvSpPr txBox="1">
            <a:spLocks noChangeArrowheads="1"/>
          </p:cNvSpPr>
          <p:nvPr/>
        </p:nvSpPr>
        <p:spPr bwMode="auto">
          <a:xfrm>
            <a:off x="6983413" y="270192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2</a:t>
            </a:r>
          </a:p>
        </p:txBody>
      </p:sp>
      <p:sp>
        <p:nvSpPr>
          <p:cNvPr id="104" name="Smiley Face 103"/>
          <p:cNvSpPr/>
          <p:nvPr/>
        </p:nvSpPr>
        <p:spPr>
          <a:xfrm>
            <a:off x="7126288" y="2071688"/>
            <a:ext cx="760412" cy="7620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7135" name="TextBox 105"/>
          <p:cNvSpPr txBox="1">
            <a:spLocks noChangeArrowheads="1"/>
          </p:cNvSpPr>
          <p:nvPr/>
        </p:nvSpPr>
        <p:spPr bwMode="auto">
          <a:xfrm>
            <a:off x="6983413" y="3844925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3</a:t>
            </a:r>
          </a:p>
        </p:txBody>
      </p:sp>
      <p:sp>
        <p:nvSpPr>
          <p:cNvPr id="107" name="Smiley Face 106"/>
          <p:cNvSpPr/>
          <p:nvPr/>
        </p:nvSpPr>
        <p:spPr>
          <a:xfrm>
            <a:off x="7126288" y="3028950"/>
            <a:ext cx="946150" cy="94773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7137" name="TextBox 108"/>
          <p:cNvSpPr txBox="1">
            <a:spLocks noChangeArrowheads="1"/>
          </p:cNvSpPr>
          <p:nvPr/>
        </p:nvSpPr>
        <p:spPr bwMode="auto">
          <a:xfrm>
            <a:off x="6983413" y="50593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voter 4</a:t>
            </a:r>
          </a:p>
        </p:txBody>
      </p:sp>
      <p:sp>
        <p:nvSpPr>
          <p:cNvPr id="110" name="Smiley Face 109"/>
          <p:cNvSpPr/>
          <p:nvPr/>
        </p:nvSpPr>
        <p:spPr>
          <a:xfrm>
            <a:off x="7126288" y="4386263"/>
            <a:ext cx="803275" cy="80486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Title 50"/>
          <p:cNvSpPr>
            <a:spLocks noGrp="1"/>
          </p:cNvSpPr>
          <p:nvPr>
            <p:ph type="title"/>
          </p:nvPr>
        </p:nvSpPr>
        <p:spPr>
          <a:xfrm>
            <a:off x="457200" y="44625"/>
            <a:ext cx="8229600" cy="869776"/>
          </a:xfrm>
        </p:spPr>
        <p:txBody>
          <a:bodyPr/>
          <a:lstStyle/>
          <a:p>
            <a:r>
              <a:rPr lang="en-US" dirty="0" smtClean="0"/>
              <a:t>Dynamic Ensemble</a:t>
            </a:r>
            <a:endParaRPr lang="en-US" dirty="0"/>
          </a:p>
        </p:txBody>
      </p:sp>
      <p:sp>
        <p:nvSpPr>
          <p:cNvPr id="5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6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12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TextBox 39"/>
          <p:cNvSpPr txBox="1">
            <a:spLocks noChangeArrowheads="1"/>
          </p:cNvSpPr>
          <p:nvPr/>
        </p:nvSpPr>
        <p:spPr bwMode="auto">
          <a:xfrm>
            <a:off x="3000375" y="990600"/>
            <a:ext cx="2357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Triggering</a:t>
            </a:r>
            <a:endParaRPr lang="en-US"/>
          </a:p>
        </p:txBody>
      </p:sp>
      <p:sp>
        <p:nvSpPr>
          <p:cNvPr id="457732" name="TextBox 40"/>
          <p:cNvSpPr txBox="1">
            <a:spLocks noChangeArrowheads="1"/>
          </p:cNvSpPr>
          <p:nvPr/>
        </p:nvSpPr>
        <p:spPr bwMode="auto">
          <a:xfrm>
            <a:off x="5929313" y="990600"/>
            <a:ext cx="2357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Evolving </a:t>
            </a:r>
          </a:p>
        </p:txBody>
      </p:sp>
      <p:sp>
        <p:nvSpPr>
          <p:cNvPr id="457733" name="TextBox 41"/>
          <p:cNvSpPr txBox="1">
            <a:spLocks noChangeArrowheads="1"/>
          </p:cNvSpPr>
          <p:nvPr/>
        </p:nvSpPr>
        <p:spPr bwMode="auto">
          <a:xfrm>
            <a:off x="357188" y="2133600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Single classifier</a:t>
            </a:r>
            <a:endParaRPr lang="en-US"/>
          </a:p>
        </p:txBody>
      </p:sp>
      <p:sp>
        <p:nvSpPr>
          <p:cNvPr id="457734" name="TextBox 42"/>
          <p:cNvSpPr txBox="1">
            <a:spLocks noChangeArrowheads="1"/>
          </p:cNvSpPr>
          <p:nvPr/>
        </p:nvSpPr>
        <p:spPr bwMode="auto">
          <a:xfrm>
            <a:off x="500063" y="3990975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Ensemble</a:t>
            </a: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357563" y="1919287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286500" y="1990725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2786063" y="3776662"/>
            <a:ext cx="1285875" cy="1214438"/>
          </a:xfrm>
          <a:prstGeom prst="ellipse">
            <a:avLst/>
          </a:prstGeom>
          <a:solidFill>
            <a:srgbClr val="FF0000"/>
          </a:solidFill>
          <a:ln w="25400">
            <a:solidFill>
              <a:srgbClr val="89A4A7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786438" y="3705225"/>
            <a:ext cx="1285875" cy="1285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7739" name="TextBox 49"/>
          <p:cNvSpPr txBox="1">
            <a:spLocks noChangeArrowheads="1"/>
          </p:cNvSpPr>
          <p:nvPr/>
        </p:nvSpPr>
        <p:spPr bwMode="auto">
          <a:xfrm>
            <a:off x="3419475" y="2408237"/>
            <a:ext cx="1357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Detectors</a:t>
            </a:r>
          </a:p>
        </p:txBody>
      </p:sp>
      <p:sp>
        <p:nvSpPr>
          <p:cNvPr id="457740" name="TextBox 50"/>
          <p:cNvSpPr txBox="1">
            <a:spLocks noChangeArrowheads="1"/>
          </p:cNvSpPr>
          <p:nvPr/>
        </p:nvSpPr>
        <p:spPr bwMode="auto">
          <a:xfrm>
            <a:off x="5867400" y="3998912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Dynamic ensemble</a:t>
            </a:r>
          </a:p>
        </p:txBody>
      </p:sp>
      <p:sp>
        <p:nvSpPr>
          <p:cNvPr id="457741" name="TextBox 51"/>
          <p:cNvSpPr txBox="1">
            <a:spLocks noChangeArrowheads="1"/>
          </p:cNvSpPr>
          <p:nvPr/>
        </p:nvSpPr>
        <p:spPr bwMode="auto">
          <a:xfrm>
            <a:off x="2771775" y="4208462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Contextual</a:t>
            </a:r>
          </a:p>
        </p:txBody>
      </p:sp>
      <p:sp>
        <p:nvSpPr>
          <p:cNvPr id="457742" name="TextBox 52"/>
          <p:cNvSpPr txBox="1">
            <a:spLocks noChangeArrowheads="1"/>
          </p:cNvSpPr>
          <p:nvPr/>
        </p:nvSpPr>
        <p:spPr bwMode="auto">
          <a:xfrm>
            <a:off x="6300788" y="2481262"/>
            <a:ext cx="1357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Forgetting</a:t>
            </a:r>
          </a:p>
        </p:txBody>
      </p:sp>
      <p:sp>
        <p:nvSpPr>
          <p:cNvPr id="457743" name="TextBox 49"/>
          <p:cNvSpPr txBox="1">
            <a:spLocks noChangeArrowheads="1"/>
          </p:cNvSpPr>
          <p:nvPr/>
        </p:nvSpPr>
        <p:spPr bwMode="auto">
          <a:xfrm>
            <a:off x="252413" y="5080000"/>
            <a:ext cx="4032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 sz="2400">
                <a:solidFill>
                  <a:srgbClr val="FF0000"/>
                </a:solidFill>
              </a:rPr>
              <a:t>build many models,</a:t>
            </a:r>
          </a:p>
          <a:p>
            <a:r>
              <a:rPr lang="lt-LT" sz="2400">
                <a:solidFill>
                  <a:srgbClr val="FF0000"/>
                </a:solidFill>
              </a:rPr>
              <a:t>switch models according to the observed incoming data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57745" name="TextBox 49"/>
          <p:cNvSpPr txBox="1">
            <a:spLocks noChangeArrowheads="1"/>
          </p:cNvSpPr>
          <p:nvPr/>
        </p:nvSpPr>
        <p:spPr bwMode="auto">
          <a:xfrm>
            <a:off x="3419475" y="4941887"/>
            <a:ext cx="2411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dynamic integration,</a:t>
            </a:r>
          </a:p>
          <a:p>
            <a:r>
              <a:rPr lang="en-US"/>
              <a:t>meta learning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Closer Look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83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 112"/>
          <p:cNvSpPr/>
          <p:nvPr/>
        </p:nvSpPr>
        <p:spPr>
          <a:xfrm>
            <a:off x="1493838" y="13589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1493838" y="18669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5" name="Freeform 114"/>
          <p:cNvSpPr/>
          <p:nvPr/>
        </p:nvSpPr>
        <p:spPr>
          <a:xfrm>
            <a:off x="1920875" y="16351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1920875" y="2143125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7" name="Freeform 116"/>
          <p:cNvSpPr/>
          <p:nvPr/>
        </p:nvSpPr>
        <p:spPr>
          <a:xfrm>
            <a:off x="2352675" y="13589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8" name="Freeform 117"/>
          <p:cNvSpPr/>
          <p:nvPr/>
        </p:nvSpPr>
        <p:spPr>
          <a:xfrm>
            <a:off x="2352675" y="1866900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2" name="Freeform 141"/>
          <p:cNvSpPr/>
          <p:nvPr/>
        </p:nvSpPr>
        <p:spPr>
          <a:xfrm>
            <a:off x="2092325" y="508476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43" name="Freeform 142"/>
          <p:cNvSpPr/>
          <p:nvPr/>
        </p:nvSpPr>
        <p:spPr>
          <a:xfrm>
            <a:off x="2092325" y="5592763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6" name="Freeform 145"/>
          <p:cNvSpPr/>
          <p:nvPr/>
        </p:nvSpPr>
        <p:spPr>
          <a:xfrm>
            <a:off x="3001963" y="53800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7" name="Freeform 146"/>
          <p:cNvSpPr/>
          <p:nvPr/>
        </p:nvSpPr>
        <p:spPr>
          <a:xfrm>
            <a:off x="3001963" y="588803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8" name="Freeform 147"/>
          <p:cNvSpPr/>
          <p:nvPr/>
        </p:nvSpPr>
        <p:spPr>
          <a:xfrm>
            <a:off x="2530475" y="53800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9" name="Freeform 148"/>
          <p:cNvSpPr/>
          <p:nvPr/>
        </p:nvSpPr>
        <p:spPr>
          <a:xfrm>
            <a:off x="2530475" y="5888038"/>
            <a:ext cx="247650" cy="133350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3" name="Freeform 172"/>
          <p:cNvSpPr/>
          <p:nvPr/>
        </p:nvSpPr>
        <p:spPr>
          <a:xfrm>
            <a:off x="3132138" y="32131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4" name="Freeform 173"/>
          <p:cNvSpPr/>
          <p:nvPr/>
        </p:nvSpPr>
        <p:spPr>
          <a:xfrm>
            <a:off x="3132138" y="3719513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5" name="Freeform 174"/>
          <p:cNvSpPr/>
          <p:nvPr/>
        </p:nvSpPr>
        <p:spPr>
          <a:xfrm>
            <a:off x="3527425" y="35829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3527425" y="4089400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7" name="Freeform 176"/>
          <p:cNvSpPr/>
          <p:nvPr/>
        </p:nvSpPr>
        <p:spPr>
          <a:xfrm>
            <a:off x="4027488" y="35829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8" name="Freeform 177"/>
          <p:cNvSpPr/>
          <p:nvPr/>
        </p:nvSpPr>
        <p:spPr>
          <a:xfrm>
            <a:off x="4027488" y="4089400"/>
            <a:ext cx="247650" cy="134938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4425950" y="32131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425950" y="3719513"/>
            <a:ext cx="247650" cy="134937"/>
          </a:xfrm>
          <a:custGeom>
            <a:avLst>
              <a:gd name="f0" fmla="val 6941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78974" name="TextBox 205"/>
          <p:cNvSpPr txBox="1">
            <a:spLocks noChangeArrowheads="1"/>
          </p:cNvSpPr>
          <p:nvPr/>
        </p:nvSpPr>
        <p:spPr bwMode="auto">
          <a:xfrm>
            <a:off x="1344613" y="2486025"/>
            <a:ext cx="265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Group</a:t>
            </a:r>
            <a:r>
              <a:rPr lang="en-US"/>
              <a:t> 1</a:t>
            </a:r>
            <a:r>
              <a:rPr lang="lt-LT"/>
              <a:t> = Classifier 1</a:t>
            </a:r>
            <a:endParaRPr lang="en-US"/>
          </a:p>
        </p:txBody>
      </p:sp>
      <p:sp>
        <p:nvSpPr>
          <p:cNvPr id="378979" name="TextBox 205"/>
          <p:cNvSpPr txBox="1">
            <a:spLocks noChangeArrowheads="1"/>
          </p:cNvSpPr>
          <p:nvPr/>
        </p:nvSpPr>
        <p:spPr bwMode="auto">
          <a:xfrm>
            <a:off x="696913" y="4575175"/>
            <a:ext cx="265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Group</a:t>
            </a:r>
            <a:r>
              <a:rPr lang="en-US"/>
              <a:t> </a:t>
            </a:r>
            <a:r>
              <a:rPr lang="lt-LT"/>
              <a:t>2 = Classifier 2</a:t>
            </a:r>
            <a:endParaRPr lang="en-US"/>
          </a:p>
        </p:txBody>
      </p:sp>
      <p:sp>
        <p:nvSpPr>
          <p:cNvPr id="378980" name="TextBox 205"/>
          <p:cNvSpPr txBox="1">
            <a:spLocks noChangeArrowheads="1"/>
          </p:cNvSpPr>
          <p:nvPr/>
        </p:nvSpPr>
        <p:spPr bwMode="auto">
          <a:xfrm>
            <a:off x="4081463" y="4292600"/>
            <a:ext cx="265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Group</a:t>
            </a:r>
            <a:r>
              <a:rPr lang="en-US"/>
              <a:t> </a:t>
            </a:r>
            <a:r>
              <a:rPr lang="lt-LT"/>
              <a:t>3 = Classifier 3</a:t>
            </a:r>
            <a:endParaRPr lang="en-US"/>
          </a:p>
        </p:txBody>
      </p:sp>
      <p:sp>
        <p:nvSpPr>
          <p:cNvPr id="378981" name="TextBox 49"/>
          <p:cNvSpPr txBox="1">
            <a:spLocks noChangeArrowheads="1"/>
          </p:cNvSpPr>
          <p:nvPr/>
        </p:nvSpPr>
        <p:spPr bwMode="auto">
          <a:xfrm>
            <a:off x="5219700" y="2060575"/>
            <a:ext cx="3924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lt-LT" sz="2400" dirty="0" smtClean="0">
                <a:solidFill>
                  <a:srgbClr val="FF0000"/>
                </a:solidFill>
              </a:rPr>
              <a:t>partition </a:t>
            </a:r>
            <a:r>
              <a:rPr lang="lt-LT" sz="2400" dirty="0">
                <a:solidFill>
                  <a:srgbClr val="FF0000"/>
                </a:solidFill>
              </a:rPr>
              <a:t>the training data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lt-LT" sz="2400" dirty="0" smtClean="0">
                <a:solidFill>
                  <a:srgbClr val="FF0000"/>
                </a:solidFill>
              </a:rPr>
              <a:t>build</a:t>
            </a:r>
            <a:r>
              <a:rPr lang="en-US" sz="2400" dirty="0" smtClean="0">
                <a:solidFill>
                  <a:srgbClr val="FF0000"/>
                </a:solidFill>
              </a:rPr>
              <a:t>/select best</a:t>
            </a:r>
            <a:r>
              <a:rPr lang="lt-LT" sz="2400" dirty="0" smtClean="0">
                <a:solidFill>
                  <a:srgbClr val="FF0000"/>
                </a:solidFill>
              </a:rPr>
              <a:t> classifiers</a:t>
            </a:r>
            <a:r>
              <a:rPr lang="en-US" sz="2400" dirty="0" smtClean="0">
                <a:solidFill>
                  <a:srgbClr val="FF0000"/>
                </a:solidFill>
              </a:rPr>
              <a:t> for each partition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Integration</a:t>
            </a:r>
            <a:endParaRPr lang="en-US" dirty="0"/>
          </a:p>
        </p:txBody>
      </p:sp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4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 112"/>
          <p:cNvSpPr/>
          <p:nvPr/>
        </p:nvSpPr>
        <p:spPr>
          <a:xfrm>
            <a:off x="1493838" y="13589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5" name="Freeform 114"/>
          <p:cNvSpPr/>
          <p:nvPr/>
        </p:nvSpPr>
        <p:spPr>
          <a:xfrm>
            <a:off x="1920875" y="163512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17" name="Freeform 116"/>
          <p:cNvSpPr/>
          <p:nvPr/>
        </p:nvSpPr>
        <p:spPr>
          <a:xfrm>
            <a:off x="2352675" y="13589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42" name="Freeform 141"/>
          <p:cNvSpPr/>
          <p:nvPr/>
        </p:nvSpPr>
        <p:spPr>
          <a:xfrm>
            <a:off x="2092325" y="5084763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46" name="Freeform 145"/>
          <p:cNvSpPr/>
          <p:nvPr/>
        </p:nvSpPr>
        <p:spPr>
          <a:xfrm>
            <a:off x="3001963" y="53800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8" name="Freeform 147"/>
          <p:cNvSpPr/>
          <p:nvPr/>
        </p:nvSpPr>
        <p:spPr>
          <a:xfrm>
            <a:off x="2530475" y="538003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9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7708900" y="3025775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3" name="Freeform 172"/>
          <p:cNvSpPr/>
          <p:nvPr/>
        </p:nvSpPr>
        <p:spPr>
          <a:xfrm>
            <a:off x="3132138" y="32131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5" name="Freeform 174"/>
          <p:cNvSpPr/>
          <p:nvPr/>
        </p:nvSpPr>
        <p:spPr>
          <a:xfrm>
            <a:off x="3527425" y="35829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7" name="Freeform 176"/>
          <p:cNvSpPr/>
          <p:nvPr/>
        </p:nvSpPr>
        <p:spPr>
          <a:xfrm>
            <a:off x="4027488" y="3582988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4425950" y="3213100"/>
            <a:ext cx="247650" cy="403225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lIns="81639" tIns="40820" rIns="81639" bIns="40820" anchor="ctr">
            <a:prstTxWarp prst="textNoShape">
              <a:avLst/>
            </a:prstTxWarp>
          </a:bodyPr>
          <a:lstStyle/>
          <a:p>
            <a:pPr algn="ctr" hangingPunct="0">
              <a:buSzPct val="45000"/>
              <a:buFont typeface="StarSymbol" charset="0"/>
              <a:buNone/>
            </a:pPr>
            <a:endParaRPr lang="lt-LT" sz="900" baseline="-25000">
              <a:latin typeface="Arial" charset="0"/>
              <a:ea typeface="Lucida Sans Unicode" charset="0"/>
              <a:cs typeface="Tahoma" charset="0"/>
            </a:endParaRPr>
          </a:p>
        </p:txBody>
      </p:sp>
      <p:sp>
        <p:nvSpPr>
          <p:cNvPr id="480280" name="TextBox 205"/>
          <p:cNvSpPr txBox="1">
            <a:spLocks noChangeArrowheads="1"/>
          </p:cNvSpPr>
          <p:nvPr/>
        </p:nvSpPr>
        <p:spPr bwMode="auto">
          <a:xfrm>
            <a:off x="1344613" y="2486025"/>
            <a:ext cx="265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Group</a:t>
            </a:r>
            <a:r>
              <a:rPr lang="en-US"/>
              <a:t> 1</a:t>
            </a:r>
            <a:r>
              <a:rPr lang="lt-LT"/>
              <a:t> = Classifier 1</a:t>
            </a:r>
            <a:endParaRPr lang="en-US"/>
          </a:p>
        </p:txBody>
      </p:sp>
      <p:sp>
        <p:nvSpPr>
          <p:cNvPr id="480281" name="TextBox 205"/>
          <p:cNvSpPr txBox="1">
            <a:spLocks noChangeArrowheads="1"/>
          </p:cNvSpPr>
          <p:nvPr/>
        </p:nvSpPr>
        <p:spPr bwMode="auto">
          <a:xfrm>
            <a:off x="696913" y="4575175"/>
            <a:ext cx="265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Group</a:t>
            </a:r>
            <a:r>
              <a:rPr lang="en-US"/>
              <a:t> </a:t>
            </a:r>
            <a:r>
              <a:rPr lang="lt-LT"/>
              <a:t>2 = Classifier 2</a:t>
            </a:r>
            <a:endParaRPr lang="en-US"/>
          </a:p>
        </p:txBody>
      </p:sp>
      <p:sp>
        <p:nvSpPr>
          <p:cNvPr id="480282" name="TextBox 205"/>
          <p:cNvSpPr txBox="1">
            <a:spLocks noChangeArrowheads="1"/>
          </p:cNvSpPr>
          <p:nvPr/>
        </p:nvSpPr>
        <p:spPr bwMode="auto">
          <a:xfrm>
            <a:off x="4081463" y="4292600"/>
            <a:ext cx="2651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lt-LT"/>
              <a:t>Group</a:t>
            </a:r>
            <a:r>
              <a:rPr lang="en-US"/>
              <a:t> </a:t>
            </a:r>
            <a:r>
              <a:rPr lang="lt-LT"/>
              <a:t>3 = Classifier 3</a:t>
            </a:r>
            <a:endParaRPr lang="en-US"/>
          </a:p>
        </p:txBody>
      </p:sp>
      <p:sp>
        <p:nvSpPr>
          <p:cNvPr id="480283" name="TextBox 49"/>
          <p:cNvSpPr txBox="1">
            <a:spLocks noChangeArrowheads="1"/>
          </p:cNvSpPr>
          <p:nvPr/>
        </p:nvSpPr>
        <p:spPr bwMode="auto">
          <a:xfrm>
            <a:off x="4787702" y="980728"/>
            <a:ext cx="432080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lt-LT" sz="2400" dirty="0" smtClean="0">
                <a:solidFill>
                  <a:srgbClr val="FF0000"/>
                </a:solidFill>
              </a:rPr>
              <a:t>find </a:t>
            </a:r>
            <a:r>
              <a:rPr lang="lt-LT" sz="2400" dirty="0">
                <a:solidFill>
                  <a:srgbClr val="FF0000"/>
                </a:solidFill>
              </a:rPr>
              <a:t>to which partition </a:t>
            </a:r>
          </a:p>
          <a:p>
            <a:r>
              <a:rPr lang="lt-LT" sz="2400" dirty="0">
                <a:solidFill>
                  <a:srgbClr val="FF0000"/>
                </a:solidFill>
              </a:rPr>
              <a:t>the new instance belongs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lt-LT" sz="2400" dirty="0" smtClean="0">
                <a:solidFill>
                  <a:srgbClr val="FF0000"/>
                </a:solidFill>
              </a:rPr>
              <a:t>assign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lt-LT" sz="2400" dirty="0" smtClean="0">
                <a:solidFill>
                  <a:srgbClr val="FF0000"/>
                </a:solidFill>
              </a:rPr>
              <a:t> classifier</a:t>
            </a:r>
            <a:r>
              <a:rPr lang="en-US" sz="2400" dirty="0" smtClean="0">
                <a:solidFill>
                  <a:srgbClr val="FF0000"/>
                </a:solidFill>
              </a:rPr>
              <a:t> that is expected to perform best on it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80284" name="Line 28"/>
          <p:cNvSpPr>
            <a:spLocks noChangeShapeType="1"/>
          </p:cNvSpPr>
          <p:nvPr/>
        </p:nvSpPr>
        <p:spPr bwMode="auto">
          <a:xfrm flipV="1">
            <a:off x="4932363" y="3284538"/>
            <a:ext cx="2663825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0285" name="Oval 29"/>
          <p:cNvSpPr>
            <a:spLocks noChangeArrowheads="1"/>
          </p:cNvSpPr>
          <p:nvPr/>
        </p:nvSpPr>
        <p:spPr bwMode="auto">
          <a:xfrm>
            <a:off x="2771775" y="2492375"/>
            <a:ext cx="2700338" cy="25209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itle 26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5037"/>
          </a:xfrm>
        </p:spPr>
        <p:txBody>
          <a:bodyPr/>
          <a:lstStyle/>
          <a:p>
            <a:r>
              <a:rPr lang="en-US" dirty="0" smtClean="0"/>
              <a:t>Dynamic Integration</a:t>
            </a:r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7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Reactive vs. Proactive methods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245305"/>
            <a:ext cx="5256584" cy="34989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5" y="1052736"/>
            <a:ext cx="27363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Monitoring own recent performance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3140968"/>
            <a:ext cx="273630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 smtClean="0"/>
              <a:t>Monitoring for </a:t>
            </a:r>
            <a:r>
              <a:rPr lang="en-US" sz="3600" i="1" dirty="0" smtClean="0">
                <a:solidFill>
                  <a:srgbClr val="800000"/>
                </a:solidFill>
              </a:rPr>
              <a:t>recurrent contexts</a:t>
            </a:r>
          </a:p>
          <a:p>
            <a:r>
              <a:rPr lang="en-US" sz="3600" dirty="0" smtClean="0"/>
              <a:t>Monitoring </a:t>
            </a:r>
            <a:r>
              <a:rPr lang="en-US" sz="3600" i="1" dirty="0" smtClean="0">
                <a:solidFill>
                  <a:srgbClr val="800000"/>
                </a:solidFill>
              </a:rPr>
              <a:t>performance of peers</a:t>
            </a:r>
            <a:endParaRPr lang="en-US" sz="3600" i="1" dirty="0">
              <a:solidFill>
                <a:srgbClr val="8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" t="22717" r="2038" b="30863"/>
          <a:stretch/>
        </p:blipFill>
        <p:spPr>
          <a:xfrm>
            <a:off x="3347864" y="980728"/>
            <a:ext cx="5256584" cy="19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0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Drift Summary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748464" cy="5472608"/>
          </a:xfrm>
        </p:spPr>
        <p:txBody>
          <a:bodyPr>
            <a:normAutofit/>
          </a:bodyPr>
          <a:lstStyle/>
          <a:p>
            <a:r>
              <a:rPr lang="en-US" dirty="0" smtClean="0"/>
              <a:t>Predictors </a:t>
            </a:r>
            <a:r>
              <a:rPr lang="en-US" dirty="0"/>
              <a:t>should anticipate </a:t>
            </a:r>
            <a:r>
              <a:rPr lang="en-US" dirty="0" smtClean="0"/>
              <a:t>&amp; </a:t>
            </a:r>
            <a:r>
              <a:rPr lang="en-US" dirty="0"/>
              <a:t>adapt to changes</a:t>
            </a:r>
          </a:p>
          <a:p>
            <a:pPr lvl="1"/>
            <a:r>
              <a:rPr lang="en-US" dirty="0" smtClean="0"/>
              <a:t>From reactive towards </a:t>
            </a:r>
            <a:r>
              <a:rPr lang="en-US" dirty="0"/>
              <a:t>proactive </a:t>
            </a:r>
            <a:r>
              <a:rPr lang="en-US" dirty="0" smtClean="0"/>
              <a:t>adaptation</a:t>
            </a:r>
          </a:p>
          <a:p>
            <a:r>
              <a:rPr lang="en-US" dirty="0" smtClean="0"/>
              <a:t>Improve usability and trust</a:t>
            </a:r>
          </a:p>
          <a:p>
            <a:pPr lvl="1"/>
            <a:r>
              <a:rPr lang="en-US" dirty="0" smtClean="0"/>
              <a:t>Integrate domain knowledge</a:t>
            </a:r>
          </a:p>
          <a:p>
            <a:pPr lvl="1"/>
            <a:r>
              <a:rPr lang="en-US" dirty="0" smtClean="0"/>
              <a:t>Provide transparency, explanation and control for</a:t>
            </a:r>
          </a:p>
          <a:p>
            <a:pPr lvl="2"/>
            <a:r>
              <a:rPr lang="en-US" dirty="0"/>
              <a:t>h</a:t>
            </a:r>
            <a:r>
              <a:rPr lang="en-US" dirty="0" smtClean="0"/>
              <a:t>ow changes are detected</a:t>
            </a:r>
          </a:p>
          <a:p>
            <a:pPr lvl="2"/>
            <a:r>
              <a:rPr lang="en-US" dirty="0"/>
              <a:t>h</a:t>
            </a:r>
            <a:r>
              <a:rPr lang="en-US" dirty="0" smtClean="0"/>
              <a:t>ow changes are handled, how models are adapted</a:t>
            </a:r>
          </a:p>
          <a:p>
            <a:pPr lvl="1"/>
            <a:r>
              <a:rPr lang="en-US" dirty="0" smtClean="0"/>
              <a:t>Visualization of drift, explanations, business logic</a:t>
            </a:r>
          </a:p>
          <a:p>
            <a:pPr lvl="1"/>
            <a:r>
              <a:rPr lang="en-US" dirty="0" smtClean="0"/>
              <a:t>Semi-automation, i.e. interaction with an expert</a:t>
            </a:r>
          </a:p>
          <a:p>
            <a:r>
              <a:rPr lang="en-US" dirty="0"/>
              <a:t>A system-oriented perspective is </a:t>
            </a:r>
            <a:r>
              <a:rPr lang="en-US" dirty="0" smtClean="0"/>
              <a:t>lacking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7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II: Ethics-aware Predictive Analytics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/>
            <a:r>
              <a:rPr lang="en-US" sz="3200" dirty="0"/>
              <a:t>Trust, fairness, accountability, &amp; </a:t>
            </a:r>
            <a:r>
              <a:rPr lang="en-US" sz="3200" dirty="0" smtClean="0"/>
              <a:t>transparency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4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980728"/>
            <a:ext cx="1187279" cy="11521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Don’t Hesitate Asking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726" y="1870991"/>
            <a:ext cx="7735995" cy="407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1700" y="0"/>
            <a:ext cx="3162300" cy="40767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 bwMode="auto">
          <a:xfrm>
            <a:off x="2123926" y="5151635"/>
            <a:ext cx="4608512" cy="720080"/>
          </a:xfrm>
          <a:prstGeom prst="round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029200" y="1447800"/>
            <a:ext cx="12954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0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-27384"/>
            <a:ext cx="8435280" cy="9350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Fear of Privacy Violation &amp; Data Misuse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664296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Many companies are looking to profit from student and teacher data that can be easily collected, stored, processed, customized, analyzed, and then ultimately resold”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r>
              <a:rPr lang="en-US" dirty="0" smtClean="0"/>
              <a:t>				</a:t>
            </a:r>
            <a:r>
              <a:rPr lang="en-US" sz="2400" dirty="0" smtClean="0"/>
              <a:t>Philip </a:t>
            </a:r>
            <a:r>
              <a:rPr lang="en-US" sz="2400" dirty="0"/>
              <a:t>McRae (Alberta Teachers’ Association)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980728"/>
            <a:ext cx="3810000" cy="2654300"/>
          </a:xfrm>
          <a:prstGeom prst="rect">
            <a:avLst/>
          </a:prstGeom>
        </p:spPr>
      </p:pic>
      <p:pic>
        <p:nvPicPr>
          <p:cNvPr id="9" name="Picture 4" descr="1815395776-10-ans-de-goog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204" y="980728"/>
            <a:ext cx="386681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14662" y="3563724"/>
            <a:ext cx="3833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corpwatch.org</a:t>
            </a:r>
            <a:r>
              <a:rPr lang="en-US" dirty="0"/>
              <a:t>/</a:t>
            </a:r>
            <a:r>
              <a:rPr lang="en-US" dirty="0" err="1"/>
              <a:t>img</a:t>
            </a:r>
            <a:r>
              <a:rPr lang="en-US" dirty="0"/>
              <a:t>/original/</a:t>
            </a:r>
            <a:r>
              <a:rPr lang="en-US" dirty="0" err="1"/>
              <a:t>google.jpg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4568" y="188640"/>
            <a:ext cx="1847129" cy="1240408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5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35037"/>
          </a:xfrm>
        </p:spPr>
        <p:txBody>
          <a:bodyPr/>
          <a:lstStyle/>
          <a:p>
            <a:r>
              <a:rPr lang="en-US" dirty="0" smtClean="0"/>
              <a:t>Fears of Personalization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435280" cy="48574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“When Personalization Goes Bad”</a:t>
            </a:r>
          </a:p>
          <a:p>
            <a:pPr marL="457200" lvl="1" indent="0">
              <a:buNone/>
            </a:pPr>
            <a:r>
              <a:rPr lang="en-US" sz="1000" dirty="0">
                <a:hlinkClick r:id="rId3"/>
              </a:rPr>
              <a:t>http://www.portical.org/blog/when-personalization-goes-</a:t>
            </a:r>
            <a:r>
              <a:rPr lang="en-US" sz="1000" dirty="0" smtClean="0">
                <a:hlinkClick r:id="rId3"/>
              </a:rPr>
              <a:t>bad</a:t>
            </a:r>
            <a:r>
              <a:rPr lang="en-US" sz="1000" dirty="0" smtClean="0"/>
              <a:t> </a:t>
            </a:r>
          </a:p>
          <a:p>
            <a:r>
              <a:rPr lang="en-US" sz="2800" dirty="0"/>
              <a:t>“Rebirth of the Teaching Machine through the Seduction of Data Analytics: This Time It's Personal</a:t>
            </a:r>
            <a:r>
              <a:rPr lang="en-US" sz="2800" dirty="0" smtClean="0"/>
              <a:t>”</a:t>
            </a:r>
          </a:p>
          <a:p>
            <a:pPr marL="457200" lvl="1" indent="0">
              <a:buNone/>
            </a:pPr>
            <a:r>
              <a:rPr lang="en-US" sz="1000" dirty="0" smtClean="0">
                <a:hlinkClick r:id="rId4"/>
              </a:rPr>
              <a:t>http://www.philmcrae.com/2/post/2013/04/rebirth-of-the-teaching-maching-through-the-seduction-of-data-analytics-this-time-its-personal1.html</a:t>
            </a:r>
            <a:r>
              <a:rPr lang="en-US" sz="1000" dirty="0" smtClean="0"/>
              <a:t> </a:t>
            </a:r>
          </a:p>
          <a:p>
            <a:r>
              <a:rPr lang="en-US" sz="2800" dirty="0" smtClean="0"/>
              <a:t>“This time it is Personal and Dangerous”</a:t>
            </a:r>
          </a:p>
          <a:p>
            <a:pPr marL="457200" lvl="1" indent="0">
              <a:buNone/>
            </a:pPr>
            <a:r>
              <a:rPr lang="en-US" sz="1000" dirty="0">
                <a:hlinkClick r:id="rId5"/>
              </a:rPr>
              <a:t>http://barbarabray.net/2013/12/30/this-time-its-personal-and-dangerous</a:t>
            </a:r>
            <a:r>
              <a:rPr lang="en-US" sz="1000" dirty="0" smtClean="0">
                <a:hlinkClick r:id="rId5"/>
              </a:rPr>
              <a:t>/</a:t>
            </a:r>
            <a:endParaRPr lang="en-US" sz="1000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80" y="3645024"/>
            <a:ext cx="4354736" cy="2538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3645024"/>
            <a:ext cx="1656184" cy="25437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60782" y="6237312"/>
            <a:ext cx="1581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err="1" smtClean="0"/>
              <a:t>Pawel</a:t>
            </a:r>
            <a:r>
              <a:rPr lang="en-US" sz="1600" dirty="0" smtClean="0"/>
              <a:t> </a:t>
            </a:r>
            <a:r>
              <a:rPr lang="en-US" sz="1600" dirty="0" err="1"/>
              <a:t>Kuczynski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6372200" y="6228020"/>
            <a:ext cx="37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©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8072" y="6156592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Postcard (World’s Fair, Paris 1899) </a:t>
            </a:r>
            <a:r>
              <a:rPr lang="en-US" sz="1600" dirty="0"/>
              <a:t>predicting what learning will be like in France </a:t>
            </a:r>
            <a:r>
              <a:rPr lang="en-US" sz="1600" dirty="0" smtClean="0"/>
              <a:t>in the year 2000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274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Monuments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124744"/>
            <a:ext cx="3378564" cy="4365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8064" y="55172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memorysensory.com</a:t>
            </a:r>
            <a:r>
              <a:rPr lang="en-US" sz="1400" dirty="0" smtClean="0"/>
              <a:t>/</a:t>
            </a:r>
            <a:br>
              <a:rPr lang="en-US" sz="1400" dirty="0" smtClean="0"/>
            </a:br>
            <a:r>
              <a:rPr lang="en-US" sz="1400" dirty="0" smtClean="0"/>
              <a:t>monument</a:t>
            </a:r>
            <a:r>
              <a:rPr lang="en-US" sz="1400" dirty="0"/>
              <a:t>-to-the-student-in-</a:t>
            </a:r>
            <a:r>
              <a:rPr lang="en-US" sz="1400" dirty="0" err="1"/>
              <a:t>saratov</a:t>
            </a:r>
            <a:r>
              <a:rPr lang="en-US" sz="1400" dirty="0"/>
              <a:t>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8" y="1124744"/>
            <a:ext cx="4788024" cy="35910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28" y="472514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Monument to lab mice,</a:t>
            </a:r>
          </a:p>
          <a:p>
            <a:r>
              <a:rPr lang="en-US" sz="1600" dirty="0" smtClean="0"/>
              <a:t>Institute </a:t>
            </a:r>
            <a:r>
              <a:rPr lang="en-US" sz="1600" dirty="0"/>
              <a:t>of Cytology and Genetics in </a:t>
            </a:r>
            <a:r>
              <a:rPr lang="en-US" sz="1600" dirty="0" smtClean="0"/>
              <a:t>Novosibirsk</a:t>
            </a:r>
          </a:p>
          <a:p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51520" y="6237312"/>
            <a:ext cx="6356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Related fears about data-driven education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334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2014 Whitehouse </a:t>
            </a:r>
            <a:r>
              <a:rPr lang="en-US" dirty="0" smtClean="0"/>
              <a:t>Review </a:t>
            </a:r>
            <a:r>
              <a:rPr lang="en-US" dirty="0"/>
              <a:t>of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285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Big </a:t>
            </a:r>
            <a:r>
              <a:rPr lang="en-US" i="1" dirty="0"/>
              <a:t>Data: Seizing Opportunities, Preserving </a:t>
            </a:r>
            <a:r>
              <a:rPr lang="en-US" i="1" dirty="0" smtClean="0"/>
              <a:t>Values</a:t>
            </a:r>
            <a:r>
              <a:rPr lang="en-US" dirty="0" smtClean="0"/>
              <a:t> report:</a:t>
            </a:r>
          </a:p>
          <a:p>
            <a:r>
              <a:rPr lang="en-US" sz="3800" dirty="0" smtClean="0"/>
              <a:t>“big </a:t>
            </a:r>
            <a:r>
              <a:rPr lang="en-US" sz="3800" dirty="0"/>
              <a:t>data technologies can cause societal </a:t>
            </a:r>
            <a:r>
              <a:rPr lang="en-US" sz="3800" dirty="0">
                <a:solidFill>
                  <a:srgbClr val="800000"/>
                </a:solidFill>
              </a:rPr>
              <a:t>harms beyond damages to </a:t>
            </a:r>
            <a:r>
              <a:rPr lang="en-US" sz="3800" dirty="0" smtClean="0">
                <a:solidFill>
                  <a:srgbClr val="800000"/>
                </a:solidFill>
              </a:rPr>
              <a:t>privacy</a:t>
            </a:r>
            <a:r>
              <a:rPr lang="en-US" sz="3800" dirty="0" smtClean="0"/>
              <a:t>”</a:t>
            </a:r>
          </a:p>
          <a:p>
            <a:r>
              <a:rPr lang="en-US" sz="3800" dirty="0" smtClean="0"/>
              <a:t>decisions </a:t>
            </a:r>
            <a:r>
              <a:rPr lang="en-US" sz="3800" dirty="0"/>
              <a:t>informed by big data could </a:t>
            </a:r>
            <a:endParaRPr lang="en-US" sz="3800" dirty="0" smtClean="0"/>
          </a:p>
          <a:p>
            <a:pPr lvl="1"/>
            <a:r>
              <a:rPr lang="en-US" sz="3800" dirty="0" smtClean="0"/>
              <a:t>have </a:t>
            </a:r>
            <a:r>
              <a:rPr lang="en-US" sz="3800" dirty="0">
                <a:solidFill>
                  <a:srgbClr val="800000"/>
                </a:solidFill>
              </a:rPr>
              <a:t>discriminatory effects</a:t>
            </a:r>
            <a:r>
              <a:rPr lang="en-US" sz="3800" dirty="0"/>
              <a:t>, even in the absence of discriminatory intent, and </a:t>
            </a:r>
            <a:endParaRPr lang="en-US" sz="3800" dirty="0" smtClean="0"/>
          </a:p>
          <a:p>
            <a:pPr lvl="1"/>
            <a:r>
              <a:rPr lang="en-US" sz="3800" dirty="0" smtClean="0"/>
              <a:t>further </a:t>
            </a:r>
            <a:r>
              <a:rPr lang="en-US" sz="3800" dirty="0"/>
              <a:t>subject already disadvantaged groups to less favorable treatment</a:t>
            </a:r>
            <a:r>
              <a:rPr lang="en-US" sz="3800" dirty="0" smtClean="0"/>
              <a:t>.</a:t>
            </a:r>
          </a:p>
          <a:p>
            <a:r>
              <a:rPr lang="en-US" sz="3800" dirty="0" smtClean="0"/>
              <a:t>threats of opaque </a:t>
            </a:r>
            <a:r>
              <a:rPr lang="en-US" sz="3800" dirty="0"/>
              <a:t>decision-</a:t>
            </a:r>
            <a:r>
              <a:rPr lang="en-US" sz="3800" dirty="0" smtClean="0"/>
              <a:t>making</a:t>
            </a:r>
          </a:p>
          <a:p>
            <a:r>
              <a:rPr lang="en-US" sz="3800" dirty="0" smtClean="0"/>
              <a:t>called </a:t>
            </a:r>
            <a:r>
              <a:rPr lang="en-US" sz="3800" dirty="0"/>
              <a:t>for </a:t>
            </a:r>
            <a:r>
              <a:rPr lang="en-US" sz="3800" dirty="0" smtClean="0"/>
              <a:t>studying the </a:t>
            </a:r>
            <a:r>
              <a:rPr lang="en-US" sz="3800" dirty="0"/>
              <a:t>dangers of </a:t>
            </a:r>
            <a:r>
              <a:rPr lang="en-US" sz="3800" dirty="0" smtClean="0"/>
              <a:t>“encoding </a:t>
            </a:r>
            <a:r>
              <a:rPr lang="en-US" sz="3800" dirty="0"/>
              <a:t>discrimination in automated </a:t>
            </a:r>
            <a:r>
              <a:rPr lang="en-US" sz="3800" dirty="0" smtClean="0"/>
              <a:t>decisions” and methods to address them</a:t>
            </a:r>
            <a:endParaRPr lang="en-US" sz="3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“Helping” Domain </a:t>
            </a:r>
            <a:r>
              <a:rPr lang="en-US" dirty="0"/>
              <a:t>E</a:t>
            </a:r>
            <a:r>
              <a:rPr lang="en-US" dirty="0" smtClean="0"/>
              <a:t>xperts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5400600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/>
              <a:t>Police – screening suspects in airports</a:t>
            </a:r>
          </a:p>
          <a:p>
            <a:r>
              <a:rPr lang="en-US" sz="3500" dirty="0" smtClean="0"/>
              <a:t>Judges – deciding on pre-trial period of suspects</a:t>
            </a:r>
          </a:p>
          <a:p>
            <a:r>
              <a:rPr lang="en-US" sz="3500" dirty="0" err="1" smtClean="0"/>
              <a:t>eCommerce</a:t>
            </a:r>
            <a:r>
              <a:rPr lang="en-US" sz="3500" dirty="0" smtClean="0"/>
              <a:t> – cookie-based price adjustments</a:t>
            </a:r>
          </a:p>
          <a:p>
            <a:r>
              <a:rPr lang="en-US" sz="3500" dirty="0"/>
              <a:t>Education – giving a negative study </a:t>
            </a:r>
            <a:r>
              <a:rPr lang="en-US" sz="3500" dirty="0" smtClean="0"/>
              <a:t>advice</a:t>
            </a:r>
            <a:endParaRPr lang="en-US" sz="3500" dirty="0"/>
          </a:p>
          <a:p>
            <a:r>
              <a:rPr lang="en-US" sz="3500" dirty="0"/>
              <a:t>Mortgages, </a:t>
            </a:r>
            <a:r>
              <a:rPr lang="en-US" sz="3500" dirty="0" smtClean="0"/>
              <a:t>car insurances, jobs, salaries, …</a:t>
            </a:r>
            <a:endParaRPr lang="en-US" sz="3500" dirty="0"/>
          </a:p>
          <a:p>
            <a:endParaRPr lang="en-US" sz="1500" dirty="0" smtClean="0"/>
          </a:p>
          <a:p>
            <a:pPr marL="0" indent="0">
              <a:buNone/>
            </a:pPr>
            <a:r>
              <a:rPr lang="en-US" sz="3500" dirty="0"/>
              <a:t>Food for thought: </a:t>
            </a:r>
            <a:endParaRPr lang="en-US" sz="3500" dirty="0" smtClean="0"/>
          </a:p>
          <a:p>
            <a:r>
              <a:rPr lang="en-US" dirty="0"/>
              <a:t>Discrimination – inferior treatment based on ascribed </a:t>
            </a:r>
            <a:r>
              <a:rPr lang="en-US" dirty="0" smtClean="0"/>
              <a:t>group rather </a:t>
            </a:r>
            <a:r>
              <a:rPr lang="en-US" dirty="0"/>
              <a:t>than individual merits</a:t>
            </a:r>
          </a:p>
          <a:p>
            <a:r>
              <a:rPr lang="en-US" dirty="0" smtClean="0"/>
              <a:t>Predictive analytics as means of gaining </a:t>
            </a:r>
            <a:r>
              <a:rPr lang="en-US" dirty="0"/>
              <a:t>insights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into </a:t>
            </a:r>
            <a:r>
              <a:rPr lang="en-US" dirty="0"/>
              <a:t>human </a:t>
            </a:r>
            <a:r>
              <a:rPr lang="en-US" dirty="0" smtClean="0"/>
              <a:t>evaluations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528" y="836712"/>
            <a:ext cx="3384376" cy="3384376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44624"/>
            <a:ext cx="8964488" cy="93503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Why Can Predictive Models Can Discriminate?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1845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</a:t>
            </a:r>
            <a:r>
              <a:rPr lang="en-US" dirty="0" smtClean="0"/>
              <a:t>abels </a:t>
            </a:r>
            <a:r>
              <a:rPr lang="en-US" dirty="0"/>
              <a:t>are </a:t>
            </a:r>
            <a:r>
              <a:rPr lang="en-US" dirty="0" smtClean="0"/>
              <a:t>wrong &lt;= historically biased decisions</a:t>
            </a:r>
          </a:p>
          <a:p>
            <a:pPr lvl="1"/>
            <a:r>
              <a:rPr lang="en-US" dirty="0" smtClean="0"/>
              <a:t>stereotypes </a:t>
            </a:r>
            <a:r>
              <a:rPr lang="en-US" dirty="0" err="1" smtClean="0"/>
              <a:t>wrt</a:t>
            </a:r>
            <a:r>
              <a:rPr lang="en-US" dirty="0" smtClean="0"/>
              <a:t> race, ethnicity, gender, age</a:t>
            </a:r>
          </a:p>
          <a:p>
            <a:pPr lvl="1"/>
            <a:r>
              <a:rPr lang="en-US" dirty="0"/>
              <a:t>economic </a:t>
            </a:r>
            <a:r>
              <a:rPr lang="en-US" dirty="0" smtClean="0"/>
              <a:t>incentives</a:t>
            </a:r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is incomplete </a:t>
            </a:r>
            <a:r>
              <a:rPr lang="en-US" dirty="0" smtClean="0"/>
              <a:t>=&gt; omitted </a:t>
            </a:r>
            <a:r>
              <a:rPr lang="en-US" dirty="0"/>
              <a:t>variable </a:t>
            </a:r>
            <a:r>
              <a:rPr lang="en-US" dirty="0" smtClean="0"/>
              <a:t>bias</a:t>
            </a:r>
          </a:p>
          <a:p>
            <a:pPr lvl="1"/>
            <a:r>
              <a:rPr lang="en-US" dirty="0" smtClean="0"/>
              <a:t>leaving </a:t>
            </a:r>
            <a:r>
              <a:rPr lang="en-US" dirty="0"/>
              <a:t>out </a:t>
            </a:r>
            <a:r>
              <a:rPr lang="en-US" dirty="0" smtClean="0"/>
              <a:t>important </a:t>
            </a:r>
            <a:r>
              <a:rPr lang="en-US" dirty="0"/>
              <a:t>causal </a:t>
            </a:r>
            <a:r>
              <a:rPr lang="en-US" dirty="0" smtClean="0"/>
              <a:t>factor(s)</a:t>
            </a:r>
          </a:p>
          <a:p>
            <a:pPr lvl="1"/>
            <a:r>
              <a:rPr lang="en-US" dirty="0"/>
              <a:t>the model compensates for the missing factor by over- or underestimating the effect of </a:t>
            </a:r>
            <a:r>
              <a:rPr lang="en-US" dirty="0" smtClean="0"/>
              <a:t>other factor(s).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ampling bias</a:t>
            </a:r>
          </a:p>
          <a:p>
            <a:endParaRPr lang="en-US" sz="700" dirty="0"/>
          </a:p>
          <a:p>
            <a:pPr marL="0" indent="0">
              <a:buNone/>
            </a:pPr>
            <a:r>
              <a:rPr lang="en-US" dirty="0"/>
              <a:t>Note: 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assume there is no intent to </a:t>
            </a:r>
            <a:r>
              <a:rPr lang="en-US" dirty="0" smtClean="0"/>
              <a:t>discriminate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0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>
            <a:stCxn id="28" idx="2"/>
            <a:endCxn id="3" idx="0"/>
          </p:cNvCxnSpPr>
          <p:nvPr/>
        </p:nvCxnSpPr>
        <p:spPr>
          <a:xfrm flipH="1">
            <a:off x="4695520" y="3212976"/>
            <a:ext cx="20496" cy="524452"/>
          </a:xfrm>
          <a:prstGeom prst="straightConnector1">
            <a:avLst/>
          </a:prstGeom>
          <a:noFill/>
          <a:ln w="72000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41176" y="116632"/>
            <a:ext cx="8795320" cy="608112"/>
          </a:xfrm>
        </p:spPr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lt-LT" sz="4400" b="0" dirty="0" smtClean="0">
                <a:solidFill>
                  <a:srgbClr val="002060"/>
                </a:solidFill>
                <a:latin typeface="+mj-lt"/>
                <a:cs typeface="+mj-cs"/>
              </a:rPr>
              <a:t>Predicting with Sensitive Attributes</a:t>
            </a:r>
            <a:endParaRPr lang="en-US" sz="4400" b="0" dirty="0">
              <a:solidFill>
                <a:srgbClr val="002060"/>
              </a:solidFill>
              <a:latin typeface="+mj-lt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6182" y="3737428"/>
            <a:ext cx="1818676" cy="1143049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900" dirty="0" smtClean="0">
                <a:latin typeface="Arial" pitchFamily="18"/>
                <a:ea typeface="Lucida Sans Unicode" pitchFamily="2"/>
                <a:cs typeface="Tahoma" pitchFamily="2"/>
              </a:rPr>
              <a:t>Model </a:t>
            </a:r>
            <a:r>
              <a:rPr lang="lt-LT" sz="2900" i="1" dirty="0" smtClean="0">
                <a:solidFill>
                  <a:srgbClr val="FF0000"/>
                </a:solidFill>
                <a:latin typeface="Arial" pitchFamily="18"/>
                <a:ea typeface="Lucida Sans Unicode" pitchFamily="2"/>
                <a:cs typeface="Tahoma" pitchFamily="2"/>
              </a:rPr>
              <a:t>L</a:t>
            </a:r>
            <a:endParaRPr lang="en-US" sz="2900" i="1" dirty="0">
              <a:solidFill>
                <a:srgbClr val="FF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67544" y="1124744"/>
            <a:ext cx="2449134" cy="1796220"/>
          </a:xfrm>
          <a:custGeom>
            <a:avLst/>
            <a:gdLst>
              <a:gd name="f0" fmla="val 0"/>
              <a:gd name="f1" fmla="val 884"/>
              <a:gd name="f2" fmla="val 526"/>
              <a:gd name="f3" fmla="val 794"/>
              <a:gd name="f4" fmla="val 337"/>
              <a:gd name="f5" fmla="val 800"/>
              <a:gd name="f6" fmla="val 349"/>
              <a:gd name="f7" fmla="val 806"/>
              <a:gd name="f8" fmla="val 361"/>
              <a:gd name="f9" fmla="val 812"/>
              <a:gd name="f10" fmla="val 373"/>
              <a:gd name="f11" fmla="val 390"/>
              <a:gd name="f12" fmla="val 426"/>
              <a:gd name="f13" fmla="val 776"/>
              <a:gd name="f14" fmla="val 461"/>
              <a:gd name="f15" fmla="val 740"/>
              <a:gd name="f16" fmla="val 485"/>
              <a:gd name="f17" fmla="val 693"/>
              <a:gd name="f18" fmla="val 503"/>
              <a:gd name="f19" fmla="val 639"/>
              <a:gd name="f20" fmla="val 509"/>
              <a:gd name="f21" fmla="val 609"/>
              <a:gd name="f22" fmla="val 579"/>
              <a:gd name="f23" fmla="val 555"/>
              <a:gd name="f24" fmla="val 497"/>
              <a:gd name="f25" fmla="val 531"/>
              <a:gd name="f26" fmla="val 519"/>
              <a:gd name="f27" fmla="val 501"/>
              <a:gd name="f28" fmla="val 515"/>
              <a:gd name="f29" fmla="val 484"/>
              <a:gd name="f30" fmla="val 521"/>
              <a:gd name="f31" fmla="val 460"/>
              <a:gd name="f32" fmla="val 442"/>
              <a:gd name="f33" fmla="val 418"/>
              <a:gd name="f34" fmla="val 406"/>
              <a:gd name="f35" fmla="val 394"/>
              <a:gd name="f36" fmla="val 376"/>
              <a:gd name="f37" fmla="val 491"/>
              <a:gd name="f38" fmla="val 352"/>
              <a:gd name="f39" fmla="val 334"/>
              <a:gd name="f40" fmla="val 310"/>
              <a:gd name="f41" fmla="val 263"/>
              <a:gd name="f42" fmla="val 221"/>
              <a:gd name="f43" fmla="val 185"/>
              <a:gd name="f44" fmla="val 467"/>
              <a:gd name="f45" fmla="val 161"/>
              <a:gd name="f46" fmla="val 444"/>
              <a:gd name="f47" fmla="val 143"/>
              <a:gd name="f48" fmla="val 414"/>
              <a:gd name="f49" fmla="val 137"/>
              <a:gd name="f50" fmla="val 131"/>
              <a:gd name="f51" fmla="val 90"/>
              <a:gd name="f52" fmla="val 408"/>
              <a:gd name="f53" fmla="val 54"/>
              <a:gd name="f54" fmla="val 24"/>
              <a:gd name="f55" fmla="val 6"/>
              <a:gd name="f56" fmla="val 343"/>
              <a:gd name="f57" fmla="val 308"/>
              <a:gd name="f58" fmla="val 272"/>
              <a:gd name="f59" fmla="val 30"/>
              <a:gd name="f60" fmla="val 242"/>
              <a:gd name="f61" fmla="val 60"/>
              <a:gd name="f62" fmla="val 219"/>
              <a:gd name="f63" fmla="val 101"/>
              <a:gd name="f64" fmla="val 201"/>
              <a:gd name="f65" fmla="val 107"/>
              <a:gd name="f66" fmla="val 95"/>
              <a:gd name="f67" fmla="val 189"/>
              <a:gd name="f68" fmla="val 84"/>
              <a:gd name="f69" fmla="val 177"/>
              <a:gd name="f70" fmla="val 78"/>
              <a:gd name="f71" fmla="val 160"/>
              <a:gd name="f72" fmla="val 142"/>
              <a:gd name="f73" fmla="val 100"/>
              <a:gd name="f74" fmla="val 113"/>
              <a:gd name="f75" fmla="val 71"/>
              <a:gd name="f76" fmla="val 149"/>
              <a:gd name="f77" fmla="val 47"/>
              <a:gd name="f78" fmla="val 197"/>
              <a:gd name="f79" fmla="val 35"/>
              <a:gd name="f80" fmla="val 227"/>
              <a:gd name="f81" fmla="val 41"/>
              <a:gd name="f82" fmla="val 251"/>
              <a:gd name="f83" fmla="val 275"/>
              <a:gd name="f84" fmla="val 59"/>
              <a:gd name="f85" fmla="val 293"/>
              <a:gd name="f86" fmla="val 77"/>
              <a:gd name="f87" fmla="val 298"/>
              <a:gd name="f88" fmla="val 304"/>
              <a:gd name="f89" fmla="val 322"/>
              <a:gd name="f90" fmla="val 340"/>
              <a:gd name="f91" fmla="val 53"/>
              <a:gd name="f92" fmla="val 358"/>
              <a:gd name="f93" fmla="val 382"/>
              <a:gd name="f94" fmla="val 430"/>
              <a:gd name="f95" fmla="val 436"/>
              <a:gd name="f96" fmla="val 466"/>
              <a:gd name="f97" fmla="val 29"/>
              <a:gd name="f98" fmla="val 496"/>
              <a:gd name="f99" fmla="val 12"/>
              <a:gd name="f100" fmla="val 573"/>
              <a:gd name="f101" fmla="val 621"/>
              <a:gd name="f102" fmla="val 669"/>
              <a:gd name="f103" fmla="val 699"/>
              <a:gd name="f104" fmla="val 722"/>
              <a:gd name="f105" fmla="val 728"/>
              <a:gd name="f106" fmla="val 112"/>
              <a:gd name="f107" fmla="val 118"/>
              <a:gd name="f108" fmla="val 124"/>
              <a:gd name="f109" fmla="val 130"/>
              <a:gd name="f110" fmla="val 734"/>
              <a:gd name="f111" fmla="val 746"/>
              <a:gd name="f112" fmla="val 136"/>
              <a:gd name="f113" fmla="val 830"/>
              <a:gd name="f114" fmla="val 148"/>
              <a:gd name="f115" fmla="val 860"/>
              <a:gd name="f116" fmla="val 171"/>
              <a:gd name="f117" fmla="val 878"/>
              <a:gd name="f118" fmla="val 237"/>
              <a:gd name="f119" fmla="val 296"/>
              <a:gd name="f120" fmla="val 3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84" h="526">
                <a:moveTo>
                  <a:pt x="f3" y="f4"/>
                </a:move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9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18"/>
                </a:lnTo>
                <a:lnTo>
                  <a:pt x="f22" y="f18"/>
                </a:lnTo>
                <a:lnTo>
                  <a:pt x="f23" y="f24"/>
                </a:lnTo>
                <a:lnTo>
                  <a:pt x="f25" y="f16"/>
                </a:lnTo>
                <a:lnTo>
                  <a:pt x="f26" y="f18"/>
                </a:lnTo>
                <a:lnTo>
                  <a:pt x="f27" y="f28"/>
                </a:lnTo>
                <a:lnTo>
                  <a:pt x="f29" y="f30"/>
                </a:lnTo>
                <a:lnTo>
                  <a:pt x="f31" y="f2"/>
                </a:lnTo>
                <a:lnTo>
                  <a:pt x="f32" y="f30"/>
                </a:lnTo>
                <a:lnTo>
                  <a:pt x="f33" y="f28"/>
                </a:lnTo>
                <a:lnTo>
                  <a:pt x="f34" y="f18"/>
                </a:lnTo>
                <a:lnTo>
                  <a:pt x="f35" y="f16"/>
                </a:lnTo>
                <a:lnTo>
                  <a:pt x="f36" y="f37"/>
                </a:lnTo>
                <a:lnTo>
                  <a:pt x="f38" y="f24"/>
                </a:lnTo>
                <a:lnTo>
                  <a:pt x="f39" y="f24"/>
                </a:lnTo>
                <a:lnTo>
                  <a:pt x="f40" y="f18"/>
                </a:lnTo>
                <a:lnTo>
                  <a:pt x="f41" y="f24"/>
                </a:lnTo>
                <a:lnTo>
                  <a:pt x="f42" y="f16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48"/>
                </a:lnTo>
                <a:lnTo>
                  <a:pt x="f49" y="f48"/>
                </a:lnTo>
                <a:lnTo>
                  <a:pt x="f49" y="f48"/>
                </a:lnTo>
                <a:lnTo>
                  <a:pt x="f50" y="f48"/>
                </a:lnTo>
                <a:lnTo>
                  <a:pt x="f51" y="f52"/>
                </a:lnTo>
                <a:lnTo>
                  <a:pt x="f53" y="f11"/>
                </a:lnTo>
                <a:lnTo>
                  <a:pt x="f54" y="f10"/>
                </a:lnTo>
                <a:lnTo>
                  <a:pt x="f55" y="f56"/>
                </a:lnTo>
                <a:lnTo>
                  <a:pt x="f0" y="f57"/>
                </a:lnTo>
                <a:lnTo>
                  <a:pt x="f55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3" y="f64"/>
                </a:lnTo>
                <a:lnTo>
                  <a:pt x="f63" y="f64"/>
                </a:lnTo>
                <a:lnTo>
                  <a:pt x="f65" y="f64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2"/>
                </a:lnTo>
                <a:lnTo>
                  <a:pt x="f68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77"/>
                </a:lnTo>
                <a:lnTo>
                  <a:pt x="f83" y="f84"/>
                </a:lnTo>
                <a:lnTo>
                  <a:pt x="f85" y="f86"/>
                </a:lnTo>
                <a:lnTo>
                  <a:pt x="f87" y="f86"/>
                </a:lnTo>
                <a:lnTo>
                  <a:pt x="f87" y="f86"/>
                </a:lnTo>
                <a:lnTo>
                  <a:pt x="f88" y="f86"/>
                </a:lnTo>
                <a:lnTo>
                  <a:pt x="f88" y="f86"/>
                </a:lnTo>
                <a:lnTo>
                  <a:pt x="f88" y="f86"/>
                </a:lnTo>
                <a:lnTo>
                  <a:pt x="f40" y="f86"/>
                </a:lnTo>
                <a:lnTo>
                  <a:pt x="f40" y="f86"/>
                </a:lnTo>
                <a:lnTo>
                  <a:pt x="f89" y="f84"/>
                </a:lnTo>
                <a:lnTo>
                  <a:pt x="f90" y="f91"/>
                </a:lnTo>
                <a:lnTo>
                  <a:pt x="f92" y="f77"/>
                </a:lnTo>
                <a:lnTo>
                  <a:pt x="f93" y="f81"/>
                </a:lnTo>
                <a:lnTo>
                  <a:pt x="f35" y="f81"/>
                </a:lnTo>
                <a:lnTo>
                  <a:pt x="f34" y="f77"/>
                </a:lnTo>
                <a:lnTo>
                  <a:pt x="f33" y="f91"/>
                </a:lnTo>
                <a:lnTo>
                  <a:pt x="f94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91"/>
                </a:lnTo>
                <a:lnTo>
                  <a:pt x="f95" y="f77"/>
                </a:lnTo>
                <a:lnTo>
                  <a:pt x="f96" y="f97"/>
                </a:lnTo>
                <a:lnTo>
                  <a:pt x="f98" y="f99"/>
                </a:lnTo>
                <a:lnTo>
                  <a:pt x="f25" y="f55"/>
                </a:lnTo>
                <a:lnTo>
                  <a:pt x="f100" y="f0"/>
                </a:lnTo>
                <a:lnTo>
                  <a:pt x="f101" y="f55"/>
                </a:lnTo>
                <a:lnTo>
                  <a:pt x="f102" y="f54"/>
                </a:lnTo>
                <a:lnTo>
                  <a:pt x="f103" y="f77"/>
                </a:lnTo>
                <a:lnTo>
                  <a:pt x="f104" y="f86"/>
                </a:lnTo>
                <a:lnTo>
                  <a:pt x="f105" y="f106"/>
                </a:lnTo>
                <a:lnTo>
                  <a:pt x="f105" y="f107"/>
                </a:lnTo>
                <a:lnTo>
                  <a:pt x="f105" y="f107"/>
                </a:lnTo>
                <a:lnTo>
                  <a:pt x="f105" y="f108"/>
                </a:lnTo>
                <a:lnTo>
                  <a:pt x="f105" y="f109"/>
                </a:lnTo>
                <a:lnTo>
                  <a:pt x="f110" y="f109"/>
                </a:lnTo>
                <a:lnTo>
                  <a:pt x="f15" y="f109"/>
                </a:lnTo>
                <a:lnTo>
                  <a:pt x="f111" y="f109"/>
                </a:lnTo>
                <a:lnTo>
                  <a:pt x="f111" y="f109"/>
                </a:lnTo>
                <a:lnTo>
                  <a:pt x="f3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64"/>
                </a:lnTo>
                <a:lnTo>
                  <a:pt x="f1" y="f118"/>
                </a:lnTo>
                <a:lnTo>
                  <a:pt x="f117" y="f58"/>
                </a:lnTo>
                <a:lnTo>
                  <a:pt x="f115" y="f119"/>
                </a:lnTo>
                <a:lnTo>
                  <a:pt x="f113" y="f120"/>
                </a:lnTo>
                <a:lnTo>
                  <a:pt x="f3" y="f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dirty="0" smtClean="0">
                <a:latin typeface="Arial" pitchFamily="18"/>
                <a:ea typeface="Lucida Sans Unicode" pitchFamily="2"/>
                <a:cs typeface="Tahoma" pitchFamily="2"/>
              </a:rPr>
              <a:t>population</a:t>
            </a:r>
            <a:endParaRPr lang="en-US" sz="2400" dirty="0">
              <a:latin typeface="Arial" pitchFamily="18"/>
              <a:ea typeface="Lucida Sans Unicode" pitchFamily="2"/>
              <a:cs typeface="Tahoma" pitchFamily="2"/>
            </a:endParaRPr>
          </a:p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Arial" pitchFamily="18"/>
                <a:ea typeface="Lucida Sans Unicode" pitchFamily="2"/>
                <a:cs typeface="Tahoma" pitchFamily="2"/>
              </a:rPr>
              <a:t>(</a:t>
            </a:r>
            <a:r>
              <a:rPr lang="lt-LT" sz="2400" dirty="0" smtClean="0">
                <a:latin typeface="Arial" pitchFamily="18"/>
                <a:ea typeface="Lucida Sans Unicode" pitchFamily="2"/>
                <a:cs typeface="Tahoma" pitchFamily="2"/>
              </a:rPr>
              <a:t>source</a:t>
            </a:r>
            <a:r>
              <a:rPr lang="en-US" sz="2400" dirty="0" smtClean="0">
                <a:latin typeface="Arial" pitchFamily="18"/>
                <a:ea typeface="Lucida Sans Unicode" pitchFamily="2"/>
                <a:cs typeface="Tahoma" pitchFamily="2"/>
              </a:rPr>
              <a:t>)</a:t>
            </a:r>
            <a:endParaRPr lang="en-US" sz="24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90026" y="4869160"/>
            <a:ext cx="1469480" cy="522537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dirty="0" smtClean="0">
                <a:latin typeface="Arial" pitchFamily="18"/>
                <a:ea typeface="Lucida Sans Unicode" pitchFamily="2"/>
                <a:cs typeface="Tahoma" pitchFamily="2"/>
              </a:rPr>
              <a:t>Sensitive</a:t>
            </a:r>
            <a:endParaRPr lang="en-US" sz="20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Straight Connector 6"/>
          <p:cNvSpPr/>
          <p:nvPr/>
        </p:nvSpPr>
        <p:spPr>
          <a:xfrm>
            <a:off x="2426851" y="1941207"/>
            <a:ext cx="1632757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lIns="97967" tIns="57147" rIns="97967" bIns="57147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cxnSp>
        <p:nvCxnSpPr>
          <p:cNvPr id="8" name="Straight Arrow Connector 7"/>
          <p:cNvCxnSpPr>
            <a:stCxn id="5" idx="8"/>
            <a:endCxn id="3" idx="1"/>
          </p:cNvCxnSpPr>
          <p:nvPr/>
        </p:nvCxnSpPr>
        <p:spPr>
          <a:xfrm rot="5400000" flipH="1" flipV="1">
            <a:off x="3106516" y="3629288"/>
            <a:ext cx="1588" cy="1359331"/>
          </a:xfrm>
          <a:prstGeom prst="straightConnector1">
            <a:avLst/>
          </a:prstGeom>
          <a:noFill/>
          <a:ln w="72000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10" name="Freeform 9"/>
          <p:cNvSpPr/>
          <p:nvPr/>
        </p:nvSpPr>
        <p:spPr>
          <a:xfrm>
            <a:off x="3994296" y="5762258"/>
            <a:ext cx="1469480" cy="489878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E6FF0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dirty="0" smtClean="0">
                <a:latin typeface="Arial" pitchFamily="18"/>
                <a:ea typeface="Lucida Sans Unicode" pitchFamily="2"/>
                <a:cs typeface="Tahoma" pitchFamily="2"/>
              </a:rPr>
              <a:t>action</a:t>
            </a:r>
            <a:r>
              <a:rPr lang="en-US" sz="2000" dirty="0" smtClean="0">
                <a:latin typeface="Arial" pitchFamily="18"/>
                <a:ea typeface="Lucida Sans Unicode" pitchFamily="2"/>
                <a:cs typeface="Tahoma" pitchFamily="2"/>
              </a:rPr>
              <a:t>?</a:t>
            </a:r>
            <a:endParaRPr lang="en-US" sz="20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Straight Connector 10"/>
          <p:cNvSpPr/>
          <p:nvPr/>
        </p:nvSpPr>
        <p:spPr>
          <a:xfrm>
            <a:off x="1708438" y="2267793"/>
            <a:ext cx="0" cy="1469635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lIns="97967" tIns="57147" rIns="97967" bIns="57147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0988" y="4402681"/>
            <a:ext cx="1278120" cy="318399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 pitchFamily="18"/>
                <a:ea typeface="Lucida Sans Unicode" pitchFamily="2"/>
                <a:cs typeface="Tahoma" pitchFamily="2"/>
              </a:rPr>
              <a:t>1. </a:t>
            </a:r>
            <a:r>
              <a:rPr lang="lt-LT" sz="1600" dirty="0" smtClean="0">
                <a:latin typeface="Arial" pitchFamily="18"/>
                <a:ea typeface="Lucida Sans Unicode" pitchFamily="2"/>
                <a:cs typeface="Tahoma" pitchFamily="2"/>
              </a:rPr>
              <a:t>training</a:t>
            </a: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cxnSp>
        <p:nvCxnSpPr>
          <p:cNvPr id="14" name="Straight Arrow Connector 13"/>
          <p:cNvCxnSpPr>
            <a:stCxn id="3" idx="2"/>
            <a:endCxn id="10" idx="0"/>
          </p:cNvCxnSpPr>
          <p:nvPr/>
        </p:nvCxnSpPr>
        <p:spPr>
          <a:xfrm rot="16200000" flipH="1">
            <a:off x="4271388" y="5304609"/>
            <a:ext cx="881781" cy="33516"/>
          </a:xfrm>
          <a:prstGeom prst="straightConnector1">
            <a:avLst/>
          </a:prstGeom>
          <a:noFill/>
          <a:ln w="72000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16" name="TextBox 15"/>
          <p:cNvSpPr txBox="1"/>
          <p:nvPr/>
        </p:nvSpPr>
        <p:spPr>
          <a:xfrm>
            <a:off x="2915816" y="3284984"/>
            <a:ext cx="1482542" cy="318399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 pitchFamily="18"/>
                <a:ea typeface="Lucida Sans Unicode" pitchFamily="2"/>
                <a:cs typeface="Tahoma" pitchFamily="2"/>
              </a:rPr>
              <a:t>2. </a:t>
            </a:r>
            <a:r>
              <a:rPr lang="lt-LT" sz="1600" dirty="0" smtClean="0">
                <a:latin typeface="Arial" pitchFamily="18"/>
                <a:ea typeface="Lucida Sans Unicode" pitchFamily="2"/>
                <a:cs typeface="Tahoma" pitchFamily="2"/>
              </a:rPr>
              <a:t>application</a:t>
            </a: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4064014"/>
            <a:ext cx="489827" cy="510118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latin typeface="Arial" pitchFamily="18"/>
                <a:ea typeface="Lucida Sans Unicode" pitchFamily="2"/>
                <a:cs typeface="Tahoma" pitchFamily="2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7544" y="4874924"/>
            <a:ext cx="489827" cy="528713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latin typeface="Arial" pitchFamily="18"/>
                <a:ea typeface="Lucida Sans Unicode" pitchFamily="2"/>
                <a:cs typeface="Tahoma" pitchFamily="2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6850" y="1268760"/>
            <a:ext cx="653102" cy="510118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latin typeface="Arial" pitchFamily="18"/>
                <a:ea typeface="Lucida Sans Unicode" pitchFamily="2"/>
                <a:cs typeface="Tahoma" pitchFamily="2"/>
              </a:rPr>
              <a:t>X'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80112" y="5696940"/>
            <a:ext cx="3563888" cy="51332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Arial" pitchFamily="18"/>
                <a:ea typeface="Lucida Sans Unicode" pitchFamily="2"/>
                <a:cs typeface="Tahoma" pitchFamily="2"/>
              </a:rPr>
              <a:t>a’ =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18"/>
                <a:ea typeface="Lucida Sans Unicode" pitchFamily="2"/>
                <a:cs typeface="Tahoma" pitchFamily="2"/>
              </a:rPr>
              <a:t>argmax</a:t>
            </a:r>
            <a:r>
              <a:rPr lang="en-US" sz="2800" b="1" dirty="0" smtClean="0">
                <a:solidFill>
                  <a:schemeClr val="bg1"/>
                </a:solidFill>
                <a:latin typeface="Arial" pitchFamily="18"/>
                <a:ea typeface="Lucida Sans Unicode" pitchFamily="2"/>
                <a:cs typeface="Tahoma" pitchFamily="2"/>
              </a:rPr>
              <a:t>(p(y’=1))</a:t>
            </a:r>
            <a:endParaRPr lang="en-US" sz="2800" b="1" dirty="0">
              <a:solidFill>
                <a:schemeClr val="bg1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12161" y="1143000"/>
            <a:ext cx="3240360" cy="537619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just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b="1" dirty="0" smtClean="0">
                <a:latin typeface="Arial" pitchFamily="18"/>
                <a:ea typeface="Lucida Sans Unicode" pitchFamily="2"/>
                <a:cs typeface="Tahoma" pitchFamily="2"/>
              </a:rPr>
              <a:t>Training</a:t>
            </a:r>
            <a:r>
              <a:rPr lang="en-US" sz="2400" b="1" dirty="0" smtClean="0">
                <a:latin typeface="Arial" pitchFamily="18"/>
                <a:ea typeface="Lucida Sans Unicode" pitchFamily="2"/>
                <a:cs typeface="Tahoma" pitchFamily="2"/>
              </a:rPr>
              <a:t>:</a:t>
            </a:r>
            <a:endParaRPr lang="en-US" sz="2400" b="1" dirty="0">
              <a:latin typeface="Arial" pitchFamily="18"/>
              <a:ea typeface="Lucida Sans Unicode" pitchFamily="2"/>
              <a:cs typeface="Tahoma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" pitchFamily="18"/>
                <a:ea typeface="Lucida Sans Unicode" pitchFamily="2"/>
                <a:cs typeface="Tahoma" pitchFamily="2"/>
              </a:rPr>
              <a:t>y</a:t>
            </a:r>
            <a:r>
              <a:rPr lang="en-US" sz="3200" b="1" dirty="0" smtClean="0"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en-US" sz="3200" b="1" dirty="0">
                <a:latin typeface="Arial" pitchFamily="18"/>
                <a:ea typeface="Lucida Sans Unicode" pitchFamily="2"/>
                <a:cs typeface="Tahoma" pitchFamily="2"/>
              </a:rPr>
              <a:t>= </a:t>
            </a:r>
            <a:r>
              <a:rPr lang="en-US" sz="3200" b="1" i="1" dirty="0">
                <a:solidFill>
                  <a:srgbClr val="FF0000"/>
                </a:solidFill>
                <a:latin typeface="Arial" pitchFamily="18"/>
                <a:ea typeface="Lucida Sans Unicode" pitchFamily="2"/>
                <a:cs typeface="Tahoma" pitchFamily="2"/>
              </a:rPr>
              <a:t>L</a:t>
            </a:r>
            <a:r>
              <a:rPr lang="en-US" sz="3200" b="1" dirty="0">
                <a:latin typeface="Arial" pitchFamily="18"/>
                <a:ea typeface="Lucida Sans Unicode" pitchFamily="2"/>
                <a:cs typeface="Tahoma" pitchFamily="2"/>
              </a:rPr>
              <a:t> (</a:t>
            </a:r>
            <a:r>
              <a:rPr lang="en-US" sz="3200" b="1" dirty="0" smtClean="0">
                <a:latin typeface="Arial" pitchFamily="18"/>
                <a:ea typeface="Lucida Sans Unicode" pitchFamily="2"/>
                <a:cs typeface="Tahoma" pitchFamily="2"/>
              </a:rPr>
              <a:t>X, S)</a:t>
            </a:r>
            <a:endParaRPr lang="en-US" sz="3200" b="1" dirty="0">
              <a:latin typeface="Arial" pitchFamily="18"/>
              <a:ea typeface="Lucida Sans Unicode" pitchFamily="2"/>
              <a:cs typeface="Tahoma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latin typeface="Arial" pitchFamily="18"/>
              <a:ea typeface="Lucida Sans Unicode" pitchFamily="2"/>
              <a:cs typeface="Tahoma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endParaRPr lang="lt-LT" sz="2800" b="1" dirty="0" smtClean="0">
              <a:latin typeface="Arial" pitchFamily="18"/>
              <a:ea typeface="Lucida Sans Unicode" pitchFamily="2"/>
              <a:cs typeface="Tahoma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800" b="1" dirty="0" smtClean="0">
                <a:latin typeface="Arial" pitchFamily="18"/>
                <a:ea typeface="Lucida Sans Unicode" pitchFamily="2"/>
                <a:cs typeface="Tahoma" pitchFamily="2"/>
              </a:rPr>
              <a:t>Application</a:t>
            </a:r>
            <a:r>
              <a:rPr lang="en-US" sz="2800" b="1" dirty="0" smtClean="0">
                <a:latin typeface="Arial" pitchFamily="18"/>
                <a:ea typeface="Lucida Sans Unicode" pitchFamily="2"/>
                <a:cs typeface="Tahoma" pitchFamily="2"/>
              </a:rPr>
              <a:t>:</a:t>
            </a:r>
            <a:endParaRPr lang="en-US" sz="2800" b="1" dirty="0">
              <a:latin typeface="Arial" pitchFamily="18"/>
              <a:ea typeface="Lucida Sans Unicode" pitchFamily="2"/>
              <a:cs typeface="Tahoma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dirty="0" smtClean="0">
                <a:latin typeface="Arial" pitchFamily="18"/>
                <a:ea typeface="Lucida Sans Unicode" pitchFamily="2"/>
                <a:cs typeface="Tahoma" pitchFamily="2"/>
              </a:rPr>
              <a:t>use 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18"/>
                <a:ea typeface="Lucida Sans Unicode" pitchFamily="2"/>
                <a:cs typeface="Tahoma" pitchFamily="2"/>
              </a:rPr>
              <a:t>L</a:t>
            </a:r>
            <a:endParaRPr lang="en-US" sz="2400" b="1" i="1" dirty="0">
              <a:solidFill>
                <a:srgbClr val="FF0000"/>
              </a:solidFill>
              <a:latin typeface="Arial" pitchFamily="18"/>
              <a:ea typeface="Lucida Sans Unicode" pitchFamily="2"/>
              <a:cs typeface="Tahoma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400" dirty="0" smtClean="0">
                <a:latin typeface="Arial" pitchFamily="18"/>
                <a:ea typeface="Lucida Sans Unicode" pitchFamily="2"/>
                <a:cs typeface="Tahoma" pitchFamily="2"/>
              </a:rPr>
              <a:t>for new data</a:t>
            </a:r>
            <a:endParaRPr lang="en-US" sz="2400" dirty="0">
              <a:latin typeface="Arial" pitchFamily="18"/>
              <a:ea typeface="Lucida Sans Unicode" pitchFamily="2"/>
              <a:cs typeface="Tahoma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 pitchFamily="18"/>
              <a:ea typeface="Lucida Sans Unicode" pitchFamily="2"/>
              <a:cs typeface="Tahoma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" pitchFamily="18"/>
                <a:ea typeface="Lucida Sans Unicode" pitchFamily="2"/>
                <a:cs typeface="Tahoma" pitchFamily="2"/>
              </a:rPr>
              <a:t>y</a:t>
            </a:r>
            <a:r>
              <a:rPr lang="en-US" sz="3200" b="1" dirty="0" smtClean="0">
                <a:latin typeface="Arial" pitchFamily="18"/>
                <a:ea typeface="Lucida Sans Unicode" pitchFamily="2"/>
                <a:cs typeface="Tahoma" pitchFamily="2"/>
              </a:rPr>
              <a:t>' </a:t>
            </a:r>
            <a:r>
              <a:rPr lang="en-US" sz="3200" b="1" dirty="0">
                <a:latin typeface="Arial" pitchFamily="18"/>
                <a:ea typeface="Lucida Sans Unicode" pitchFamily="2"/>
                <a:cs typeface="Tahoma" pitchFamily="2"/>
              </a:rPr>
              <a:t>= </a:t>
            </a:r>
            <a:r>
              <a:rPr lang="en-US" sz="3200" b="1" i="1" dirty="0">
                <a:solidFill>
                  <a:srgbClr val="FF0000"/>
                </a:solidFill>
                <a:latin typeface="Arial" pitchFamily="18"/>
                <a:ea typeface="Lucida Sans Unicode" pitchFamily="2"/>
                <a:cs typeface="Tahoma" pitchFamily="2"/>
              </a:rPr>
              <a:t>L</a:t>
            </a:r>
            <a:r>
              <a:rPr lang="en-US" sz="3200" b="1" dirty="0">
                <a:latin typeface="Arial" pitchFamily="18"/>
                <a:ea typeface="Lucida Sans Unicode" pitchFamily="2"/>
                <a:cs typeface="Tahoma" pitchFamily="2"/>
              </a:rPr>
              <a:t> (</a:t>
            </a:r>
            <a:r>
              <a:rPr lang="en-US" sz="3200" b="1" dirty="0" smtClean="0">
                <a:latin typeface="Arial" pitchFamily="18"/>
                <a:ea typeface="Lucida Sans Unicode" pitchFamily="2"/>
                <a:cs typeface="Tahoma" pitchFamily="2"/>
              </a:rPr>
              <a:t>X’,S’)</a:t>
            </a: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Arial" pitchFamily="18"/>
                <a:ea typeface="Lucida Sans Unicode" pitchFamily="2"/>
                <a:cs typeface="Tahoma" pitchFamily="2"/>
              </a:rPr>
              <a:t>enforcing </a:t>
            </a:r>
            <a:br>
              <a:rPr lang="en-US" sz="2400" b="1" dirty="0" smtClean="0">
                <a:latin typeface="Arial" pitchFamily="18"/>
                <a:ea typeface="Lucida Sans Unicode" pitchFamily="2"/>
                <a:cs typeface="Tahoma" pitchFamily="2"/>
              </a:rPr>
            </a:br>
            <a:r>
              <a:rPr lang="en-US" sz="2400" b="1" dirty="0" smtClean="0">
                <a:latin typeface="Arial" pitchFamily="18"/>
                <a:ea typeface="Lucida Sans Unicode" pitchFamily="2"/>
                <a:cs typeface="Tahoma" pitchFamily="2"/>
              </a:rPr>
              <a:t>P(Y=1|X,S=‘male’) = P(Y=1|X,S=‘female’)</a:t>
            </a:r>
            <a:endParaRPr lang="en-US" sz="2400" b="1" dirty="0">
              <a:latin typeface="Arial" pitchFamily="18"/>
              <a:ea typeface="Lucida Sans Unicode" pitchFamily="2"/>
              <a:cs typeface="Tahoma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067944" y="2690439"/>
            <a:ext cx="1296144" cy="522537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92D050">
              <a:alpha val="30196"/>
            </a:srgbClr>
          </a:solidFill>
          <a:ln w="0">
            <a:solidFill>
              <a:srgbClr val="000000"/>
            </a:solidFill>
            <a:prstDash val="lgDash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dirty="0" smtClean="0">
                <a:latin typeface="Arial" pitchFamily="18"/>
                <a:ea typeface="Lucida Sans Unicode" pitchFamily="2"/>
                <a:cs typeface="Tahoma" pitchFamily="2"/>
              </a:rPr>
              <a:t>labels</a:t>
            </a:r>
            <a:endParaRPr lang="en-US" sz="20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059607" y="1412776"/>
            <a:ext cx="1306205" cy="979756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00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dirty="0" smtClean="0">
                <a:latin typeface="Arial" pitchFamily="18"/>
                <a:ea typeface="Lucida Sans Unicode" pitchFamily="2"/>
                <a:cs typeface="Tahoma" pitchFamily="2"/>
              </a:rPr>
              <a:t>Testing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dirty="0" smtClean="0">
                <a:latin typeface="Arial" pitchFamily="18"/>
                <a:ea typeface="Lucida Sans Unicode" pitchFamily="2"/>
                <a:cs typeface="Tahoma" pitchFamily="2"/>
              </a:rPr>
              <a:t>data</a:t>
            </a:r>
            <a:endParaRPr lang="en-US" sz="20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67544" y="908720"/>
            <a:ext cx="8136904" cy="0"/>
          </a:xfrm>
          <a:prstGeom prst="line">
            <a:avLst/>
          </a:prstGeom>
          <a:ln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990026" y="5570759"/>
            <a:ext cx="1469480" cy="522537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3DEB3D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dirty="0" smtClean="0">
                <a:latin typeface="Arial" pitchFamily="18"/>
                <a:ea typeface="Lucida Sans Unicode" pitchFamily="2"/>
                <a:cs typeface="Tahoma" pitchFamily="2"/>
              </a:rPr>
              <a:t>labels</a:t>
            </a:r>
            <a:endParaRPr lang="en-US" sz="20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544" y="5532548"/>
            <a:ext cx="489827" cy="510118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dirty="0">
                <a:latin typeface="Arial" pitchFamily="18"/>
                <a:ea typeface="Lucida Sans Unicode" pitchFamily="2"/>
                <a:cs typeface="Tahoma" pitchFamily="2"/>
              </a:rPr>
              <a:t>y</a:t>
            </a:r>
          </a:p>
        </p:txBody>
      </p:sp>
      <p:sp>
        <p:nvSpPr>
          <p:cNvPr id="32" name="Freeform 31"/>
          <p:cNvSpPr/>
          <p:nvPr/>
        </p:nvSpPr>
        <p:spPr>
          <a:xfrm>
            <a:off x="4067944" y="2276872"/>
            <a:ext cx="1296144" cy="522537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6600"/>
          </a:solidFill>
          <a:ln w="0">
            <a:solidFill>
              <a:srgbClr val="000000"/>
            </a:solidFill>
            <a:prstDash val="dash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latin typeface="Arial" pitchFamily="18"/>
                <a:ea typeface="Lucida Sans Unicode" pitchFamily="2"/>
                <a:cs typeface="Tahoma" pitchFamily="2"/>
              </a:rPr>
              <a:t>Sensitive</a:t>
            </a:r>
            <a:endParaRPr lang="en-US" sz="20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957371" y="3737428"/>
            <a:ext cx="1469480" cy="1143049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FFFF66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dirty="0" smtClean="0">
                <a:latin typeface="Arial" pitchFamily="18"/>
                <a:ea typeface="Lucida Sans Unicode" pitchFamily="2"/>
                <a:cs typeface="Tahoma" pitchFamily="2"/>
              </a:rPr>
              <a:t>Historical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 dirty="0" smtClean="0">
                <a:latin typeface="Arial" pitchFamily="18"/>
                <a:ea typeface="Lucida Sans Unicode" pitchFamily="2"/>
                <a:cs typeface="Tahoma" pitchFamily="2"/>
              </a:rPr>
              <a:t>data</a:t>
            </a:r>
            <a:endParaRPr lang="en-US" sz="2000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9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Discrimination-aware </a:t>
            </a:r>
            <a:r>
              <a:rPr lang="en-US" dirty="0"/>
              <a:t>S</a:t>
            </a:r>
            <a:r>
              <a:rPr lang="en-US" dirty="0" smtClean="0"/>
              <a:t>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57403"/>
          </a:xfrm>
        </p:spPr>
        <p:txBody>
          <a:bodyPr>
            <a:normAutofit/>
          </a:bodyPr>
          <a:lstStyle/>
          <a:p>
            <a:r>
              <a:rPr lang="en-US" dirty="0" smtClean="0"/>
              <a:t>Remove sensitive attributes?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9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Redlining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1031" b="11031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539552" y="6084004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Source: "Home Owners' Loan Corporation Philadelphia redlining </a:t>
            </a:r>
            <a:r>
              <a:rPr lang="en-US" sz="1200" dirty="0" smtClean="0"/>
              <a:t>map”</a:t>
            </a:r>
            <a:r>
              <a:rPr lang="en-US" sz="1200" dirty="0"/>
              <a:t>,</a:t>
            </a:r>
            <a:r>
              <a:rPr lang="en-US" sz="1200" dirty="0" smtClean="0"/>
              <a:t> Wikipedia</a:t>
            </a:r>
            <a:endParaRPr lang="en-US" sz="120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5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Discrimination-aware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>
            <a:normAutofit fontScale="92500" lnSpcReduction="20000"/>
          </a:bodyPr>
          <a:lstStyle/>
          <a:p>
            <a:r>
              <a:rPr lang="en-US" strike="sngStrike" dirty="0" smtClean="0">
                <a:solidFill>
                  <a:srgbClr val="FF0000"/>
                </a:solidFill>
              </a:rPr>
              <a:t>Remove sensitive attributes?</a:t>
            </a:r>
          </a:p>
          <a:p>
            <a:r>
              <a:rPr lang="en-US" dirty="0" smtClean="0"/>
              <a:t>Preprocessing – “data massaging” </a:t>
            </a:r>
            <a:endParaRPr lang="en-US" dirty="0"/>
          </a:p>
          <a:p>
            <a:pPr lvl="1"/>
            <a:r>
              <a:rPr lang="en-US" dirty="0" smtClean="0"/>
              <a:t>Modify </a:t>
            </a:r>
            <a:r>
              <a:rPr lang="en-US" dirty="0"/>
              <a:t>input </a:t>
            </a:r>
            <a:r>
              <a:rPr lang="en-US" dirty="0" smtClean="0"/>
              <a:t>data</a:t>
            </a:r>
            <a:endParaRPr lang="en-US" dirty="0"/>
          </a:p>
          <a:p>
            <a:pPr lvl="1"/>
            <a:r>
              <a:rPr lang="en-US" dirty="0" smtClean="0"/>
              <a:t>Resample </a:t>
            </a:r>
            <a:r>
              <a:rPr lang="en-US" dirty="0"/>
              <a:t>input data</a:t>
            </a:r>
          </a:p>
          <a:p>
            <a:endParaRPr lang="en-US" dirty="0" smtClean="0"/>
          </a:p>
          <a:p>
            <a:r>
              <a:rPr lang="en-US" dirty="0" smtClean="0"/>
              <a:t>Constraint learning</a:t>
            </a:r>
          </a:p>
          <a:p>
            <a:pPr lvl="1"/>
            <a:r>
              <a:rPr lang="en-US" dirty="0" smtClean="0"/>
              <a:t>Algorithm-specific, e.g. decision trees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Postprocessing</a:t>
            </a:r>
            <a:endParaRPr lang="en-US" dirty="0"/>
          </a:p>
          <a:p>
            <a:pPr lvl="1"/>
            <a:r>
              <a:rPr lang="en-US" dirty="0" smtClean="0"/>
              <a:t>Modify </a:t>
            </a:r>
            <a:r>
              <a:rPr lang="en-US" dirty="0"/>
              <a:t>models</a:t>
            </a:r>
          </a:p>
          <a:p>
            <a:pPr lvl="1"/>
            <a:r>
              <a:rPr lang="en-US" dirty="0" smtClean="0"/>
              <a:t>Modify </a:t>
            </a:r>
            <a:r>
              <a:rPr lang="en-US" dirty="0"/>
              <a:t>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1196752"/>
            <a:ext cx="2485060" cy="1138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2427725"/>
            <a:ext cx="2506092" cy="1145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058588"/>
            <a:ext cx="3491880" cy="20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640960" cy="9350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Massive Automation of Decision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/>
              <a:t>Google search (40k queries/second) </a:t>
            </a:r>
          </a:p>
          <a:p>
            <a:r>
              <a:rPr lang="en-US" sz="3500" dirty="0" smtClean="0"/>
              <a:t>Google </a:t>
            </a:r>
            <a:r>
              <a:rPr lang="en-US" sz="3500" dirty="0" err="1" smtClean="0"/>
              <a:t>AdWords</a:t>
            </a:r>
            <a:r>
              <a:rPr lang="en-US" sz="3500" dirty="0" smtClean="0"/>
              <a:t> </a:t>
            </a:r>
            <a:r>
              <a:rPr lang="en-US" sz="3500" dirty="0"/>
              <a:t>(40k </a:t>
            </a:r>
            <a:r>
              <a:rPr lang="en-US" sz="3500" dirty="0" smtClean="0"/>
              <a:t>auctions/</a:t>
            </a:r>
            <a:r>
              <a:rPr lang="en-US" sz="3500" dirty="0"/>
              <a:t>second)</a:t>
            </a:r>
            <a:endParaRPr lang="en-US" sz="3500" dirty="0" smtClean="0"/>
          </a:p>
          <a:p>
            <a:r>
              <a:rPr lang="en-US" sz="3500" dirty="0"/>
              <a:t>High Frequency Stock </a:t>
            </a:r>
            <a:r>
              <a:rPr lang="en-US" sz="3500" dirty="0" smtClean="0"/>
              <a:t>Trading (</a:t>
            </a:r>
            <a:r>
              <a:rPr lang="en-US" sz="3500" dirty="0" err="1" smtClean="0"/>
              <a:t>ms</a:t>
            </a:r>
            <a:r>
              <a:rPr lang="en-US" sz="3500" dirty="0" smtClean="0"/>
              <a:t>)</a:t>
            </a:r>
          </a:p>
          <a:p>
            <a:r>
              <a:rPr lang="en-US" sz="3500" dirty="0" smtClean="0"/>
              <a:t>Facebook's news feed</a:t>
            </a:r>
          </a:p>
          <a:p>
            <a:r>
              <a:rPr lang="en-US" sz="3500" dirty="0" err="1" smtClean="0"/>
              <a:t>RecSys</a:t>
            </a:r>
            <a:r>
              <a:rPr lang="en-US" sz="3500" dirty="0" smtClean="0"/>
              <a:t> by </a:t>
            </a:r>
            <a:r>
              <a:rPr lang="en-US" sz="3500" dirty="0" err="1" smtClean="0"/>
              <a:t>Booking.com</a:t>
            </a:r>
            <a:r>
              <a:rPr lang="en-US" sz="3500" dirty="0" smtClean="0"/>
              <a:t>, </a:t>
            </a:r>
            <a:r>
              <a:rPr lang="en-US" sz="3500" dirty="0" err="1" smtClean="0"/>
              <a:t>Airbnb</a:t>
            </a:r>
            <a:r>
              <a:rPr lang="en-US" sz="3500" dirty="0" smtClean="0"/>
              <a:t>, Amazon, Netflix, </a:t>
            </a:r>
            <a:r>
              <a:rPr lang="en-US" sz="3500" dirty="0" err="1"/>
              <a:t>OKCupid</a:t>
            </a:r>
            <a:r>
              <a:rPr lang="en-US" sz="3500" dirty="0"/>
              <a:t> date </a:t>
            </a:r>
            <a:r>
              <a:rPr lang="en-US" sz="3500" dirty="0" smtClean="0"/>
              <a:t>matching, … 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3000" dirty="0" smtClean="0"/>
              <a:t>Food for thought: </a:t>
            </a:r>
          </a:p>
          <a:p>
            <a:pPr lvl="1"/>
            <a:r>
              <a:rPr lang="en-US" sz="2600" dirty="0"/>
              <a:t>What </a:t>
            </a:r>
            <a:r>
              <a:rPr lang="en-US" sz="2600" dirty="0" smtClean="0"/>
              <a:t>the predictive </a:t>
            </a:r>
            <a:r>
              <a:rPr lang="en-US" sz="2600" dirty="0"/>
              <a:t>analytics behind </a:t>
            </a:r>
            <a:r>
              <a:rPr lang="en-US" sz="2600" dirty="0" smtClean="0"/>
              <a:t>these services is </a:t>
            </a:r>
            <a:r>
              <a:rPr lang="en-US" sz="2600" dirty="0"/>
              <a:t>really optimizing for?</a:t>
            </a:r>
          </a:p>
          <a:p>
            <a:pPr lvl="1"/>
            <a:r>
              <a:rPr lang="en-US" sz="2600" dirty="0" smtClean="0"/>
              <a:t>What </a:t>
            </a:r>
            <a:r>
              <a:rPr lang="en-US" sz="2600" dirty="0"/>
              <a:t>could be made public about </a:t>
            </a:r>
            <a:r>
              <a:rPr lang="en-US" sz="2600" dirty="0" smtClean="0"/>
              <a:t>how the algorithms work?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5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lt-LT" sz="4400" b="0" dirty="0" smtClean="0">
                <a:solidFill>
                  <a:srgbClr val="002060"/>
                </a:solidFill>
                <a:latin typeface="+mj-lt"/>
                <a:cs typeface="+mj-cs"/>
              </a:rPr>
              <a:t>Predicting with Sensitive Attributes</a:t>
            </a:r>
            <a:endParaRPr lang="en-US" sz="4400" b="0" dirty="0">
              <a:solidFill>
                <a:srgbClr val="002060"/>
              </a:solidFill>
              <a:latin typeface="+mj-lt"/>
              <a:cs typeface="+mj-cs"/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57200" y="1052736"/>
            <a:ext cx="8147248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Paradox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800000"/>
                </a:solidFill>
              </a:rPr>
              <a:t>we need to use personal data to control for unethical predictive analytics</a:t>
            </a:r>
          </a:p>
          <a:p>
            <a:r>
              <a:rPr lang="en-US" sz="2800" dirty="0"/>
              <a:t>“Fairness through awareness” </a:t>
            </a:r>
            <a:r>
              <a:rPr lang="en-US" sz="2800" dirty="0" err="1" smtClean="0"/>
              <a:t>Dwork</a:t>
            </a:r>
            <a:r>
              <a:rPr lang="en-US" sz="2800" dirty="0" smtClean="0"/>
              <a:t> </a:t>
            </a:r>
            <a:r>
              <a:rPr lang="en-US" sz="2800" dirty="0"/>
              <a:t>et al. </a:t>
            </a:r>
          </a:p>
          <a:p>
            <a:r>
              <a:rPr lang="en-US" sz="2800" dirty="0" smtClean="0"/>
              <a:t>“</a:t>
            </a:r>
            <a:r>
              <a:rPr lang="en-US" sz="2800" dirty="0"/>
              <a:t>It’s Not Privacy, and it’s Not Fair</a:t>
            </a:r>
            <a:r>
              <a:rPr lang="en-US" sz="2800" dirty="0" smtClean="0"/>
              <a:t>” </a:t>
            </a:r>
            <a:r>
              <a:rPr lang="en-US" sz="2800" dirty="0" err="1"/>
              <a:t>Dwork</a:t>
            </a:r>
            <a:r>
              <a:rPr lang="en-US" sz="2800" dirty="0"/>
              <a:t> &amp; </a:t>
            </a:r>
            <a:r>
              <a:rPr lang="en-US" sz="2800" dirty="0" smtClean="0"/>
              <a:t>Mulligan</a:t>
            </a:r>
            <a:endParaRPr lang="en-US" sz="2800" dirty="0"/>
          </a:p>
          <a:p>
            <a:r>
              <a:rPr lang="en-US" sz="2800" dirty="0"/>
              <a:t>“Discrimination and Privacy in the Information Society” </a:t>
            </a:r>
            <a:r>
              <a:rPr lang="en-US" sz="2800" dirty="0" err="1"/>
              <a:t>Custers</a:t>
            </a:r>
            <a:r>
              <a:rPr lang="en-US" sz="2800" dirty="0"/>
              <a:t> et al. (</a:t>
            </a:r>
            <a:r>
              <a:rPr lang="en-US" sz="2800" dirty="0" err="1"/>
              <a:t>Eds</a:t>
            </a:r>
            <a:r>
              <a:rPr lang="en-US" sz="2800" dirty="0"/>
              <a:t>)</a:t>
            </a:r>
          </a:p>
          <a:p>
            <a:pPr lvl="1"/>
            <a:r>
              <a:rPr lang="en-US" sz="2400" dirty="0" smtClean="0"/>
              <a:t>Data </a:t>
            </a:r>
            <a:r>
              <a:rPr lang="en-US" sz="2400" dirty="0"/>
              <a:t>mining for discrimination discovery </a:t>
            </a:r>
            <a:endParaRPr lang="en-US" sz="2400" dirty="0" smtClean="0"/>
          </a:p>
          <a:p>
            <a:pPr lvl="1"/>
            <a:r>
              <a:rPr lang="en-US" sz="2400" dirty="0" smtClean="0"/>
              <a:t>Explainable/conditional vs</a:t>
            </a:r>
            <a:r>
              <a:rPr lang="en-US" sz="2400" dirty="0"/>
              <a:t>. </a:t>
            </a:r>
            <a:r>
              <a:rPr lang="en-US" sz="2400" dirty="0" smtClean="0"/>
              <a:t>unethical discrimination</a:t>
            </a:r>
          </a:p>
          <a:p>
            <a:pPr lvl="1"/>
            <a:r>
              <a:rPr lang="en-US" sz="2400" dirty="0"/>
              <a:t>Accuracy-discrimination </a:t>
            </a:r>
            <a:r>
              <a:rPr lang="en-US" sz="2400" dirty="0" smtClean="0"/>
              <a:t>tradeoff</a:t>
            </a:r>
            <a:endParaRPr lang="en-US" sz="24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467544" y="908720"/>
            <a:ext cx="8136904" cy="0"/>
          </a:xfrm>
          <a:prstGeom prst="line">
            <a:avLst/>
          </a:prstGeom>
          <a:ln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25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Ethics-Awareness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85740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One of the central goals: avoid unfairness</a:t>
            </a:r>
          </a:p>
          <a:p>
            <a:r>
              <a:rPr lang="en-US" dirty="0" smtClean="0"/>
              <a:t>Bi-directional educating computer scientists and policy-makers about ethics, privacy &amp; legal aspects</a:t>
            </a:r>
          </a:p>
          <a:p>
            <a:r>
              <a:rPr lang="en-US" dirty="0" smtClean="0"/>
              <a:t>Educating users vs. explaining predictions</a:t>
            </a:r>
          </a:p>
          <a:p>
            <a:r>
              <a:rPr lang="en-US" dirty="0" smtClean="0"/>
              <a:t>Better understanding of trade-offs</a:t>
            </a:r>
          </a:p>
          <a:p>
            <a:r>
              <a:rPr lang="en-US" dirty="0" smtClean="0"/>
              <a:t>New ecosystems and policies </a:t>
            </a:r>
            <a:r>
              <a:rPr lang="en-US" dirty="0"/>
              <a:t>for data collection, use, </a:t>
            </a:r>
            <a:r>
              <a:rPr lang="en-US" dirty="0" smtClean="0"/>
              <a:t>and preventing </a:t>
            </a:r>
            <a:r>
              <a:rPr lang="en-US" dirty="0"/>
              <a:t>data </a:t>
            </a:r>
            <a:r>
              <a:rPr lang="en-US" dirty="0" smtClean="0"/>
              <a:t>misuse</a:t>
            </a:r>
          </a:p>
          <a:p>
            <a:r>
              <a:rPr lang="en-US" dirty="0"/>
              <a:t>New ecosystems and policies </a:t>
            </a:r>
            <a:r>
              <a:rPr lang="en-US" dirty="0" smtClean="0"/>
              <a:t>for user empowerment, i.e. informing and giving control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5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dirty="0" smtClean="0"/>
              <a:t>Handling concept drift</a:t>
            </a:r>
            <a:endParaRPr lang="en-US" sz="3500" dirty="0" smtClean="0">
              <a:hlinkClick r:id="rId2"/>
            </a:endParaRPr>
          </a:p>
          <a:p>
            <a:r>
              <a:rPr lang="en-US" dirty="0" smtClean="0"/>
              <a:t>Gama et al </a:t>
            </a:r>
            <a:r>
              <a:rPr lang="en-US" dirty="0"/>
              <a:t>(2014</a:t>
            </a:r>
            <a:r>
              <a:rPr lang="en-US" dirty="0" smtClean="0"/>
              <a:t>) </a:t>
            </a:r>
            <a:r>
              <a:rPr lang="en-US" dirty="0"/>
              <a:t>“</a:t>
            </a:r>
            <a:r>
              <a:rPr lang="en-US" i="1" dirty="0"/>
              <a:t>A Survey on Concept Drift Adaptation</a:t>
            </a:r>
            <a:r>
              <a:rPr lang="en-US" dirty="0"/>
              <a:t>”. ACM Computing Surveys 46(4) </a:t>
            </a:r>
            <a:endParaRPr lang="en-US" dirty="0" smtClean="0"/>
          </a:p>
          <a:p>
            <a:r>
              <a:rPr lang="en-US" dirty="0" err="1" smtClean="0"/>
              <a:t>Žliobaitė</a:t>
            </a:r>
            <a:r>
              <a:rPr lang="en-US" dirty="0" smtClean="0"/>
              <a:t> et al. (2015), </a:t>
            </a:r>
            <a:r>
              <a:rPr lang="en-US" dirty="0"/>
              <a:t>“</a:t>
            </a:r>
            <a:r>
              <a:rPr lang="en-US" i="1" dirty="0"/>
              <a:t>An overview of concept drift applications</a:t>
            </a:r>
            <a:r>
              <a:rPr lang="en-US" dirty="0"/>
              <a:t>,” in Big Data Analysis: New Algorithms for a New Society, </a:t>
            </a:r>
            <a:r>
              <a:rPr lang="en-US" dirty="0" smtClean="0"/>
              <a:t>Springer</a:t>
            </a:r>
          </a:p>
          <a:p>
            <a:pPr marL="0" indent="0">
              <a:buNone/>
            </a:pPr>
            <a:r>
              <a:rPr lang="en-US" sz="3500" dirty="0" smtClean="0"/>
              <a:t>Ethics-aware predictive analytics</a:t>
            </a: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://www.fatml.org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://www.nickdiakopoulos.com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4"/>
              </a:rPr>
              <a:t>http://www.zliobaite.com/non-</a:t>
            </a:r>
            <a:r>
              <a:rPr lang="en-US" dirty="0" smtClean="0">
                <a:hlinkClick r:id="rId4"/>
              </a:rPr>
              <a:t>discriminatory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9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b="0" dirty="0" smtClean="0">
                <a:solidFill>
                  <a:srgbClr val="002060"/>
                </a:solidFill>
              </a:rPr>
              <a:t>Thank you!</a:t>
            </a:r>
            <a:endParaRPr lang="en-US" sz="4800" b="0" dirty="0">
              <a:solidFill>
                <a:srgbClr val="002060"/>
              </a:solidFill>
              <a:latin typeface="+mj-lt"/>
              <a:cs typeface="+mj-cs"/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57200" y="3828181"/>
            <a:ext cx="8219256" cy="2625155"/>
          </a:xfrm>
        </p:spPr>
        <p:txBody>
          <a:bodyPr>
            <a:noAutofit/>
          </a:bodyPr>
          <a:lstStyle/>
          <a:p>
            <a:r>
              <a:rPr lang="en-US" dirty="0" smtClean="0"/>
              <a:t>Collaboration, proposals:</a:t>
            </a:r>
          </a:p>
          <a:p>
            <a:pPr marL="0" indent="0">
              <a:buNone/>
            </a:pPr>
            <a:r>
              <a:rPr lang="en-US" dirty="0" smtClean="0"/>
              <a:t>		     </a:t>
            </a:r>
            <a:r>
              <a:rPr lang="en-US" dirty="0" err="1" smtClean="0">
                <a:solidFill>
                  <a:srgbClr val="3366FF"/>
                </a:solidFill>
              </a:rPr>
              <a:t>m.pechenizkiy@tue.nl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dirty="0"/>
              <a:t>Staying </a:t>
            </a:r>
            <a:r>
              <a:rPr lang="en-US" dirty="0" smtClean="0"/>
              <a:t>connected: </a:t>
            </a:r>
          </a:p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dirty="0" err="1" smtClean="0">
                <a:solidFill>
                  <a:srgbClr val="3366FF"/>
                </a:solidFill>
              </a:rPr>
              <a:t>nl.linkedin.com</a:t>
            </a:r>
            <a:r>
              <a:rPr lang="en-US" dirty="0">
                <a:solidFill>
                  <a:srgbClr val="3366FF"/>
                </a:solidFill>
              </a:rPr>
              <a:t>/in/</a:t>
            </a:r>
            <a:r>
              <a:rPr lang="en-US" dirty="0" err="1">
                <a:solidFill>
                  <a:srgbClr val="3366FF"/>
                </a:solidFill>
              </a:rPr>
              <a:t>mpechen</a:t>
            </a:r>
            <a:r>
              <a:rPr lang="en-US" dirty="0" smtClean="0">
                <a:solidFill>
                  <a:srgbClr val="3366FF"/>
                </a:solidFill>
              </a:rPr>
              <a:t>/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67544" y="908720"/>
            <a:ext cx="8136904" cy="0"/>
          </a:xfrm>
          <a:prstGeom prst="line">
            <a:avLst/>
          </a:prstGeom>
          <a:ln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800568"/>
            <a:ext cx="1224136" cy="292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373736"/>
            <a:ext cx="702320" cy="705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908720"/>
            <a:ext cx="263691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sz="3600" dirty="0" smtClean="0"/>
              <a:t>Insights from case studies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 smtClean="0"/>
              <a:t>Food wholesale prediction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/>
              <a:t>S</a:t>
            </a:r>
            <a:r>
              <a:rPr lang="en-US" sz="3600" dirty="0" smtClean="0"/>
              <a:t>tress analytics</a:t>
            </a:r>
            <a:endParaRPr lang="en-US" sz="3600" dirty="0"/>
          </a:p>
          <a:p>
            <a:pPr marL="342900" lvl="1" indent="-342900">
              <a:buFont typeface="Arial"/>
              <a:buChar char="•"/>
            </a:pPr>
            <a:r>
              <a:rPr lang="en-US" sz="3600" dirty="0" err="1" smtClean="0"/>
              <a:t>VoD</a:t>
            </a:r>
            <a:endParaRPr lang="en-US" sz="3600" dirty="0" smtClean="0"/>
          </a:p>
          <a:p>
            <a:pPr marL="0" lvl="1" indent="0">
              <a:buNone/>
            </a:pPr>
            <a:r>
              <a:rPr lang="en-US" sz="3600" dirty="0" smtClean="0"/>
              <a:t>More on concept drift</a:t>
            </a:r>
          </a:p>
          <a:p>
            <a:pPr marL="0" lvl="1" indent="0">
              <a:buNone/>
            </a:pPr>
            <a:r>
              <a:rPr lang="en-US" sz="3600" dirty="0" smtClean="0"/>
              <a:t>Educational data mining example</a:t>
            </a:r>
          </a:p>
          <a:p>
            <a:pPr marL="0" lvl="1" indent="0">
              <a:buNone/>
            </a:pP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5102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Content Placeholder 6" descr="garbag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18" y="3069679"/>
            <a:ext cx="5619750" cy="3095625"/>
          </a:xfrm>
          <a:noFill/>
          <a:ln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67544" y="2636912"/>
            <a:ext cx="1902593" cy="11521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40514" cy="9350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y-NL" spc="-100" dirty="0" smtClean="0">
                <a:ea typeface="MS PGothic" pitchFamily="34" charset="-128"/>
                <a:cs typeface="Lucida Sans Unicode" pitchFamily="34" charset="0"/>
              </a:rPr>
              <a:t>Demand Prediction for Stock Balancing</a:t>
            </a:r>
            <a:endParaRPr lang="nl-NL" spc="-100" dirty="0" smtClean="0">
              <a:ea typeface="MS PGothic" pitchFamily="34" charset="-128"/>
              <a:cs typeface="Lucida Sans Unicode" pitchFamily="34" charset="0"/>
            </a:endParaRPr>
          </a:p>
        </p:txBody>
      </p:sp>
      <p:pic>
        <p:nvPicPr>
          <p:cNvPr id="44035" name="Picture 7" descr="Empty-shelves_1007110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1650" y="1335584"/>
            <a:ext cx="472440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4900" y="1773238"/>
            <a:ext cx="2530475" cy="503237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r>
              <a:rPr lang="fy-NL" sz="2400" b="1" kern="0" spc="-100" dirty="0">
                <a:solidFill>
                  <a:schemeClr val="tx2"/>
                </a:solidFill>
                <a:latin typeface="Lucida Sans Unicode" pitchFamily="34" charset="0"/>
                <a:ea typeface="MS PGothic" pitchFamily="34" charset="-128"/>
                <a:cs typeface="Lucida Sans Unicode" pitchFamily="34" charset="0"/>
              </a:rPr>
              <a:t>Empty shelves</a:t>
            </a:r>
            <a:endParaRPr lang="nl-NL" sz="2400" b="1" kern="0" spc="-100" dirty="0">
              <a:solidFill>
                <a:schemeClr val="tx2"/>
              </a:solidFill>
              <a:latin typeface="Lucida Sans Unicode" pitchFamily="34" charset="0"/>
              <a:ea typeface="MS PGothic" pitchFamily="34" charset="-128"/>
              <a:cs typeface="Lucida Sans Unicode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35896" y="2492896"/>
            <a:ext cx="792163" cy="5048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r>
              <a:rPr lang="fy-NL" sz="2400" b="1" kern="0" spc="-100" dirty="0">
                <a:solidFill>
                  <a:schemeClr val="tx2"/>
                </a:solidFill>
                <a:latin typeface="Lucida Sans Unicode" pitchFamily="34" charset="0"/>
                <a:ea typeface="MS PGothic" pitchFamily="34" charset="-128"/>
                <a:cs typeface="Lucida Sans Unicode" pitchFamily="34" charset="0"/>
              </a:rPr>
              <a:t>vs.</a:t>
            </a:r>
            <a:endParaRPr lang="nl-NL" sz="2400" b="1" kern="0" spc="-100" dirty="0">
              <a:solidFill>
                <a:schemeClr val="tx2"/>
              </a:solidFill>
              <a:latin typeface="Lucida Sans Unicode" pitchFamily="34" charset="0"/>
              <a:ea typeface="MS PGothic" pitchFamily="34" charset="-128"/>
              <a:cs typeface="Lucida Sans Unicode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73775" y="5445125"/>
            <a:ext cx="3035300" cy="5048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r>
              <a:rPr lang="fy-NL" sz="2400" b="1" kern="0" spc="-100" dirty="0">
                <a:solidFill>
                  <a:schemeClr val="tx2"/>
                </a:solidFill>
                <a:latin typeface="Lucida Sans Unicode" pitchFamily="34" charset="0"/>
                <a:ea typeface="MS PGothic" pitchFamily="34" charset="-128"/>
                <a:cs typeface="Lucida Sans Unicode" pitchFamily="34" charset="0"/>
              </a:rPr>
              <a:t>Perishable goods becoming obsolete</a:t>
            </a:r>
            <a:endParaRPr lang="nl-NL" sz="2400" b="1" kern="0" spc="-100" dirty="0">
              <a:solidFill>
                <a:schemeClr val="tx2"/>
              </a:solidFill>
              <a:latin typeface="Lucida Sans Unicode" pitchFamily="34" charset="0"/>
              <a:ea typeface="MS PGothic" pitchFamily="34" charset="-128"/>
              <a:cs typeface="Lucida Sans Unicode" pitchFamily="34" charset="0"/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 flipH="1" flipV="1">
            <a:off x="5292725" y="5445125"/>
            <a:ext cx="781050" cy="360363"/>
          </a:xfrm>
          <a:prstGeom prst="line">
            <a:avLst/>
          </a:prstGeom>
          <a:ln w="25400">
            <a:solidFill>
              <a:schemeClr val="bg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3270250" y="1989138"/>
            <a:ext cx="869950" cy="323850"/>
          </a:xfrm>
          <a:prstGeom prst="line">
            <a:avLst/>
          </a:prstGeom>
          <a:ln w="25400"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4" name="Content Placeholder 50"/>
          <p:cNvGrpSpPr>
            <a:grpSpLocks noGrp="1"/>
          </p:cNvGrpSpPr>
          <p:nvPr/>
        </p:nvGrpSpPr>
        <p:grpSpPr bwMode="auto">
          <a:xfrm>
            <a:off x="685800" y="2814340"/>
            <a:ext cx="1624727" cy="830386"/>
            <a:chOff x="1599406" y="2590800"/>
            <a:chExt cx="4801394" cy="2439988"/>
          </a:xfrm>
        </p:grpSpPr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379412" y="3810794"/>
              <a:ext cx="2439988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599406" y="5028368"/>
              <a:ext cx="4801394" cy="24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599406" y="4875868"/>
              <a:ext cx="1829421" cy="2421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3201055" y="4343564"/>
              <a:ext cx="760076" cy="30453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3505587" y="4343564"/>
              <a:ext cx="760076" cy="304534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037892" y="4875868"/>
              <a:ext cx="2287330" cy="2421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599406" y="4800830"/>
              <a:ext cx="1524887" cy="242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2476310" y="3543781"/>
              <a:ext cx="1905031" cy="609066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3047587" y="3581571"/>
              <a:ext cx="1905031" cy="533488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4266847" y="4800830"/>
              <a:ext cx="1980576" cy="242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73"/>
          <p:cNvGrpSpPr>
            <a:grpSpLocks/>
          </p:cNvGrpSpPr>
          <p:nvPr/>
        </p:nvGrpSpPr>
        <p:grpSpPr bwMode="auto">
          <a:xfrm>
            <a:off x="459160" y="908720"/>
            <a:ext cx="2168624" cy="685800"/>
            <a:chOff x="2971802" y="1600200"/>
            <a:chExt cx="1752598" cy="685800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2971802" y="1752600"/>
              <a:ext cx="38100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2971802" y="2133600"/>
              <a:ext cx="381000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76"/>
            <p:cNvSpPr txBox="1">
              <a:spLocks noChangeArrowheads="1"/>
            </p:cNvSpPr>
            <p:nvPr/>
          </p:nvSpPr>
          <p:spPr bwMode="auto">
            <a:xfrm>
              <a:off x="3429000" y="1600200"/>
              <a:ext cx="1295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/>
                <a:t>Prediction</a:t>
              </a:r>
            </a:p>
          </p:txBody>
        </p:sp>
        <p:sp>
          <p:nvSpPr>
            <p:cNvPr id="31" name="TextBox 77"/>
            <p:cNvSpPr txBox="1">
              <a:spLocks noChangeArrowheads="1"/>
            </p:cNvSpPr>
            <p:nvPr/>
          </p:nvSpPr>
          <p:spPr bwMode="auto">
            <a:xfrm>
              <a:off x="3429000" y="1916668"/>
              <a:ext cx="1295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Actual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037559" y="3212976"/>
            <a:ext cx="1902593" cy="11521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3" name="Group 34"/>
          <p:cNvGrpSpPr>
            <a:grpSpLocks/>
          </p:cNvGrpSpPr>
          <p:nvPr/>
        </p:nvGrpSpPr>
        <p:grpSpPr bwMode="auto">
          <a:xfrm>
            <a:off x="4253350" y="3298764"/>
            <a:ext cx="1627192" cy="840928"/>
            <a:chOff x="1599406" y="2590800"/>
            <a:chExt cx="4801394" cy="2439988"/>
          </a:xfrm>
        </p:grpSpPr>
        <p:cxnSp>
          <p:nvCxnSpPr>
            <p:cNvPr id="34" name="Straight Arrow Connector 33"/>
            <p:cNvCxnSpPr/>
            <p:nvPr/>
          </p:nvCxnSpPr>
          <p:spPr>
            <a:xfrm rot="5400000" flipH="1" flipV="1">
              <a:off x="379412" y="3810794"/>
              <a:ext cx="2439988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599406" y="5028368"/>
              <a:ext cx="4801394" cy="24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599406" y="4875868"/>
              <a:ext cx="2209530" cy="2421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201029" y="3961205"/>
              <a:ext cx="1522571" cy="306756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3582250" y="3886739"/>
              <a:ext cx="1522571" cy="455689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571381" y="4875868"/>
              <a:ext cx="1753842" cy="2421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599406" y="4800830"/>
              <a:ext cx="2896397" cy="242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924303" y="3924797"/>
              <a:ext cx="1447533" cy="304532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4305524" y="3848108"/>
              <a:ext cx="1447533" cy="457911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>
              <a:off x="5258246" y="4800830"/>
              <a:ext cx="989177" cy="242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>
            <a:off x="7308304" y="3068960"/>
            <a:ext cx="1697732" cy="11521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4" name="Group 61"/>
          <p:cNvGrpSpPr>
            <a:grpSpLocks/>
          </p:cNvGrpSpPr>
          <p:nvPr/>
        </p:nvGrpSpPr>
        <p:grpSpPr bwMode="auto">
          <a:xfrm>
            <a:off x="7493868" y="3159175"/>
            <a:ext cx="1409700" cy="845889"/>
            <a:chOff x="457200" y="2133600"/>
            <a:chExt cx="3429000" cy="1600200"/>
          </a:xfrm>
        </p:grpSpPr>
        <p:cxnSp>
          <p:nvCxnSpPr>
            <p:cNvPr id="45" name="Straight Arrow Connector 44"/>
            <p:cNvCxnSpPr/>
            <p:nvPr/>
          </p:nvCxnSpPr>
          <p:spPr>
            <a:xfrm rot="5400000" flipH="1" flipV="1">
              <a:off x="-342900" y="2933700"/>
              <a:ext cx="1600200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57200" y="3732213"/>
              <a:ext cx="3429000" cy="158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57200" y="3657600"/>
              <a:ext cx="1143000" cy="1588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1104900" y="2781300"/>
              <a:ext cx="1371600" cy="38100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24000" y="2743200"/>
              <a:ext cx="1371600" cy="45720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438400" y="3657600"/>
              <a:ext cx="1371600" cy="1588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457200" y="3581400"/>
              <a:ext cx="1295400" cy="1588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1524000" y="3124200"/>
              <a:ext cx="685800" cy="22860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6200000" flipH="1">
              <a:off x="1752600" y="3124200"/>
              <a:ext cx="685800" cy="22860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>
              <a:off x="2209800" y="3581400"/>
              <a:ext cx="1566863" cy="3175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4355976" y="5013176"/>
            <a:ext cx="1697732" cy="11521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7" name="Group 56"/>
          <p:cNvGrpSpPr/>
          <p:nvPr/>
        </p:nvGrpSpPr>
        <p:grpSpPr>
          <a:xfrm>
            <a:off x="4499992" y="5085184"/>
            <a:ext cx="1534651" cy="882000"/>
            <a:chOff x="755576" y="3677840"/>
            <a:chExt cx="3430588" cy="1600200"/>
          </a:xfrm>
        </p:grpSpPr>
        <p:cxnSp>
          <p:nvCxnSpPr>
            <p:cNvPr id="58" name="Straight Arrow Connector 57"/>
            <p:cNvCxnSpPr/>
            <p:nvPr/>
          </p:nvCxnSpPr>
          <p:spPr>
            <a:xfrm rot="5400000" flipH="1" flipV="1">
              <a:off x="-44524" y="4477940"/>
              <a:ext cx="1600200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755576" y="5276453"/>
              <a:ext cx="3430588" cy="158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55576" y="5176440"/>
              <a:ext cx="1579563" cy="1588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1944614" y="4568428"/>
              <a:ext cx="998537" cy="217487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2216870" y="4513659"/>
              <a:ext cx="998537" cy="327025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879651" y="5176440"/>
              <a:ext cx="1250950" cy="1588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55576" y="5127228"/>
              <a:ext cx="817563" cy="1587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1207220" y="4543822"/>
              <a:ext cx="949325" cy="217487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1479476" y="4489053"/>
              <a:ext cx="949325" cy="327025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0800000">
              <a:off x="2117651" y="5127228"/>
              <a:ext cx="1958975" cy="1587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388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fy-NL" dirty="0" smtClean="0">
                <a:ea typeface="MS PGothic" pitchFamily="34" charset="-128"/>
              </a:rPr>
              <a:t>Food Wholesales </a:t>
            </a:r>
            <a:r>
              <a:rPr lang="fy-NL" dirty="0">
                <a:ea typeface="MS PGothic" pitchFamily="34" charset="-128"/>
              </a:rPr>
              <a:t>P</a:t>
            </a:r>
            <a:r>
              <a:rPr lang="fy-NL" dirty="0" smtClean="0">
                <a:ea typeface="MS PGothic" pitchFamily="34" charset="-128"/>
              </a:rPr>
              <a:t>rediction</a:t>
            </a:r>
          </a:p>
        </p:txBody>
      </p:sp>
      <p:pic>
        <p:nvPicPr>
          <p:cNvPr id="45059" name="Picture 6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5679" y="1268413"/>
            <a:ext cx="7992641" cy="4857750"/>
          </a:xfr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536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 bwMode="auto">
          <a:xfrm>
            <a:off x="457200" y="117699"/>
            <a:ext cx="8229600" cy="93503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dirty="0" smtClean="0">
                <a:ea typeface="MS PGothic" pitchFamily="34" charset="-128"/>
              </a:rPr>
              <a:t>Drifts in Food Wholesales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3435573"/>
            <a:ext cx="7072313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" y="1052736"/>
            <a:ext cx="2476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0" y="1052736"/>
            <a:ext cx="67437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" y="3783236"/>
            <a:ext cx="2476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 flipH="1" flipV="1">
            <a:off x="4222750" y="3354611"/>
            <a:ext cx="996950" cy="490537"/>
          </a:xfrm>
          <a:prstGeom prst="line">
            <a:avLst/>
          </a:prstGeom>
          <a:ln w="25400">
            <a:solidFill>
              <a:srgbClr val="FF000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 flipV="1">
            <a:off x="5435600" y="3346673"/>
            <a:ext cx="936625" cy="498475"/>
          </a:xfrm>
          <a:prstGeom prst="line">
            <a:avLst/>
          </a:prstGeom>
          <a:ln w="25400">
            <a:solidFill>
              <a:srgbClr val="FF000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ight Brace 8"/>
          <p:cNvSpPr/>
          <p:nvPr/>
        </p:nvSpPr>
        <p:spPr>
          <a:xfrm rot="5400000">
            <a:off x="3525044" y="2077467"/>
            <a:ext cx="365125" cy="2303463"/>
          </a:xfrm>
          <a:prstGeom prst="rightBrace">
            <a:avLst>
              <a:gd name="adj1" fmla="val 55500"/>
              <a:gd name="adj2" fmla="val 50000"/>
            </a:avLst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 rot="5400000">
            <a:off x="6549231" y="2155255"/>
            <a:ext cx="365125" cy="2160588"/>
          </a:xfrm>
          <a:prstGeom prst="rightBrace">
            <a:avLst>
              <a:gd name="adj1" fmla="val 55500"/>
              <a:gd name="adj2" fmla="val 50000"/>
            </a:avLst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16462" y="3284984"/>
            <a:ext cx="1295697" cy="376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Reoccurring season</a:t>
            </a:r>
          </a:p>
        </p:txBody>
      </p:sp>
    </p:spTree>
    <p:extLst>
      <p:ext uri="{BB962C8B-B14F-4D97-AF65-F5344CB8AC3E}">
        <p14:creationId xmlns:p14="http://schemas.microsoft.com/office/powerpoint/2010/main" val="203164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for Multiple Objects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19869"/>
            <a:ext cx="8219256" cy="154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Identifying </a:t>
            </a:r>
            <a:r>
              <a:rPr lang="en-US" sz="3600" dirty="0"/>
              <a:t>related products</a:t>
            </a:r>
          </a:p>
          <a:p>
            <a:r>
              <a:rPr lang="en-US" dirty="0" smtClean="0"/>
              <a:t>Content-based vs. </a:t>
            </a:r>
            <a:r>
              <a:rPr lang="en-US" dirty="0"/>
              <a:t>behavioral similarity</a:t>
            </a:r>
            <a:endParaRPr lang="nl-NL" dirty="0"/>
          </a:p>
        </p:txBody>
      </p:sp>
      <p:pic>
        <p:nvPicPr>
          <p:cNvPr id="1026" name="Picture 2" descr="http://bp0.blogger.com/_BxDwlkjd6xY/R-JL_BNY3HI/AAAAAAAACBE/VgJ43oWtCSQ/s400/coll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687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attsoave.com/travel/photos/IMG_5337_m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3"/>
            <a:ext cx="5002578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19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Analytics Framework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29" y="1167546"/>
            <a:ext cx="1022466" cy="1102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065" y="1027770"/>
            <a:ext cx="1485257" cy="835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14" y="4233137"/>
            <a:ext cx="2427062" cy="2171581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 rot="16200000">
            <a:off x="4250778" y="167499"/>
            <a:ext cx="498429" cy="7632846"/>
          </a:xfrm>
          <a:prstGeom prst="leftBrace">
            <a:avLst>
              <a:gd name="adj1" fmla="val 21181"/>
              <a:gd name="adj2" fmla="val 5028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t="15912" r="13360" b="8646"/>
          <a:stretch/>
        </p:blipFill>
        <p:spPr>
          <a:xfrm>
            <a:off x="683568" y="1133128"/>
            <a:ext cx="2634461" cy="214437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20542" r="2258" b="20778"/>
          <a:stretch/>
        </p:blipFill>
        <p:spPr bwMode="auto">
          <a:xfrm>
            <a:off x="5639461" y="2071766"/>
            <a:ext cx="2498185" cy="135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 descr="http://www.boingboing.net/images/_newman_gfx_news_hires_rationalizer_highres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4159" y="1067707"/>
            <a:ext cx="1308646" cy="105747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27584" y="3212976"/>
            <a:ext cx="45915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W</a:t>
            </a:r>
            <a:r>
              <a:rPr lang="en-US" sz="2300" dirty="0" smtClean="0"/>
              <a:t>hat, </a:t>
            </a:r>
            <a:r>
              <a:rPr lang="en-US" sz="2300" b="1" dirty="0" smtClean="0"/>
              <a:t>W</a:t>
            </a:r>
            <a:r>
              <a:rPr lang="en-US" sz="2300" dirty="0" smtClean="0"/>
              <a:t>hen, </a:t>
            </a:r>
            <a:r>
              <a:rPr lang="en-US" sz="2300" b="1" dirty="0" smtClean="0"/>
              <a:t>W</a:t>
            </a:r>
            <a:r>
              <a:rPr lang="en-US" sz="2300" dirty="0" smtClean="0"/>
              <a:t>here, </a:t>
            </a:r>
            <a:br>
              <a:rPr lang="en-US" sz="2300" dirty="0" smtClean="0"/>
            </a:br>
            <a:r>
              <a:rPr lang="en-US" sz="2300" dirty="0" smtClean="0"/>
              <a:t>with </a:t>
            </a:r>
            <a:r>
              <a:rPr lang="en-US" sz="2300" b="1" dirty="0" smtClean="0"/>
              <a:t>W</a:t>
            </a:r>
            <a:r>
              <a:rPr lang="en-US" sz="2300" dirty="0" smtClean="0"/>
              <a:t>hom</a:t>
            </a:r>
            <a:endParaRPr lang="en-US" sz="23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1782" y="3277507"/>
            <a:ext cx="30926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Physiological</a:t>
            </a:r>
            <a:r>
              <a:rPr lang="en-US" sz="2600" dirty="0" smtClean="0"/>
              <a:t> signs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4020" y="6358026"/>
            <a:ext cx="208946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OLAP</a:t>
            </a:r>
            <a:r>
              <a:rPr lang="en-US" sz="2300" dirty="0" smtClean="0"/>
              <a:t> cube</a:t>
            </a:r>
            <a:endParaRPr lang="en-US" sz="2300" dirty="0">
              <a:solidFill>
                <a:srgbClr val="0070C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59386" y="4577526"/>
            <a:ext cx="3258164" cy="210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183832" y="4001526"/>
            <a:ext cx="3276600" cy="57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Pattern Mining</a:t>
            </a:r>
            <a:endParaRPr lang="en-US" sz="32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26024" y="5161647"/>
            <a:ext cx="762000" cy="1444"/>
          </a:xfrm>
          <a:prstGeom prst="straightConnector1">
            <a:avLst/>
          </a:prstGeom>
          <a:ln w="25400">
            <a:solidFill>
              <a:schemeClr val="tx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95936" y="2276872"/>
            <a:ext cx="1368174" cy="120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pPr algn="r"/>
            <a:fld id="{6614ECFC-E50C-43D3-B8F0-45E8546E5638}" type="slidenum">
              <a:rPr lang="en-US" smtClean="0"/>
              <a:pPr algn="r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66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“Helping” Domain </a:t>
            </a:r>
            <a:r>
              <a:rPr lang="en-US" dirty="0"/>
              <a:t>E</a:t>
            </a:r>
            <a:r>
              <a:rPr lang="en-US" dirty="0" smtClean="0"/>
              <a:t>xperts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5400600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/>
              <a:t>Police – screening suspects in airports</a:t>
            </a:r>
          </a:p>
          <a:p>
            <a:r>
              <a:rPr lang="en-US" sz="3500" dirty="0" smtClean="0"/>
              <a:t>Judges – deciding on pre-trial period of suspects</a:t>
            </a:r>
          </a:p>
          <a:p>
            <a:r>
              <a:rPr lang="en-US" sz="3500" dirty="0" err="1" smtClean="0"/>
              <a:t>eCommerce</a:t>
            </a:r>
            <a:r>
              <a:rPr lang="en-US" sz="3500" dirty="0" smtClean="0"/>
              <a:t> – cookie-based price adjustments</a:t>
            </a:r>
          </a:p>
          <a:p>
            <a:r>
              <a:rPr lang="en-US" sz="3500" dirty="0"/>
              <a:t>Education – giving a negative study </a:t>
            </a:r>
            <a:r>
              <a:rPr lang="en-US" sz="3500" dirty="0" smtClean="0"/>
              <a:t>advice</a:t>
            </a:r>
            <a:endParaRPr lang="en-US" sz="3500" dirty="0"/>
          </a:p>
          <a:p>
            <a:r>
              <a:rPr lang="en-US" sz="3500" dirty="0"/>
              <a:t>Mortgages, </a:t>
            </a:r>
            <a:r>
              <a:rPr lang="en-US" sz="3500" dirty="0" smtClean="0"/>
              <a:t>car insurances, jobs, salaries, …</a:t>
            </a:r>
            <a:endParaRPr lang="en-US" sz="3500" dirty="0"/>
          </a:p>
          <a:p>
            <a:endParaRPr lang="en-US" sz="1500" dirty="0" smtClean="0"/>
          </a:p>
          <a:p>
            <a:pPr marL="0" indent="0">
              <a:buNone/>
            </a:pPr>
            <a:r>
              <a:rPr lang="en-US" sz="3500" dirty="0"/>
              <a:t>Food for thought: </a:t>
            </a:r>
            <a:endParaRPr lang="en-US" sz="3500" dirty="0" smtClean="0"/>
          </a:p>
          <a:p>
            <a:r>
              <a:rPr lang="en-US" dirty="0"/>
              <a:t>Discrimination – inferior treatment based on ascribed </a:t>
            </a:r>
            <a:r>
              <a:rPr lang="en-US" dirty="0" smtClean="0"/>
              <a:t>group rather </a:t>
            </a:r>
            <a:r>
              <a:rPr lang="en-US" dirty="0"/>
              <a:t>than individual merits</a:t>
            </a:r>
          </a:p>
          <a:p>
            <a:r>
              <a:rPr lang="en-US" dirty="0" smtClean="0"/>
              <a:t>Predictive analytics as means of gaining </a:t>
            </a:r>
            <a:r>
              <a:rPr lang="en-US" dirty="0"/>
              <a:t>insights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into </a:t>
            </a:r>
            <a:r>
              <a:rPr lang="en-US" dirty="0"/>
              <a:t>human </a:t>
            </a:r>
            <a:r>
              <a:rPr lang="en-US" dirty="0" smtClean="0"/>
              <a:t>evaluations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528" y="836712"/>
            <a:ext cx="3384376" cy="3384376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2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to Measure </a:t>
            </a:r>
            <a:r>
              <a:rPr lang="nl-NL" dirty="0"/>
              <a:t>S</a:t>
            </a:r>
            <a:r>
              <a:rPr lang="nl-NL" dirty="0" smtClean="0"/>
              <a:t>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6264696" cy="470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67544" y="1268760"/>
            <a:ext cx="2376264" cy="792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ounded Rectangle 6"/>
          <p:cNvSpPr/>
          <p:nvPr/>
        </p:nvSpPr>
        <p:spPr>
          <a:xfrm>
            <a:off x="4427984" y="3212976"/>
            <a:ext cx="2376264" cy="792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Arc 7"/>
          <p:cNvSpPr/>
          <p:nvPr/>
        </p:nvSpPr>
        <p:spPr>
          <a:xfrm>
            <a:off x="323528" y="1772816"/>
            <a:ext cx="5976664" cy="2160240"/>
          </a:xfrm>
          <a:prstGeom prst="arc">
            <a:avLst>
              <a:gd name="adj1" fmla="val 16200000"/>
              <a:gd name="adj2" fmla="val 21578596"/>
            </a:avLst>
          </a:prstGeom>
          <a:ln w="38100">
            <a:solidFill>
              <a:srgbClr val="FF0000"/>
            </a:solidFill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6372200" y="1385481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Determine stress level</a:t>
            </a:r>
          </a:p>
          <a:p>
            <a:r>
              <a:rPr lang="nl-NL" sz="2000" dirty="0" smtClean="0"/>
              <a:t>based on observed </a:t>
            </a:r>
          </a:p>
          <a:p>
            <a:r>
              <a:rPr lang="nl-NL" sz="2000" dirty="0" smtClean="0"/>
              <a:t>sweat production 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25144"/>
            <a:ext cx="4499992" cy="14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rc 9"/>
          <p:cNvSpPr/>
          <p:nvPr/>
        </p:nvSpPr>
        <p:spPr>
          <a:xfrm rot="16013783" flipV="1">
            <a:off x="5703146" y="4408000"/>
            <a:ext cx="2410878" cy="855712"/>
          </a:xfrm>
          <a:prstGeom prst="arc">
            <a:avLst>
              <a:gd name="adj1" fmla="val 16200000"/>
              <a:gd name="adj2" fmla="val 21578596"/>
            </a:avLst>
          </a:prstGeom>
          <a:ln w="38100">
            <a:solidFill>
              <a:srgbClr val="FF0000"/>
            </a:solidFill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99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35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Detection and Categorization of Stress</a:t>
            </a:r>
            <a:endParaRPr lang="en-US" dirty="0"/>
          </a:p>
        </p:txBody>
      </p:sp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48577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 smtClean="0"/>
              <a:t>Based on GSR data alone - not as easy as the following figure may suggest: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2132856"/>
            <a:ext cx="5616153" cy="412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685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35038"/>
          </a:xfrm>
        </p:spPr>
        <p:txBody>
          <a:bodyPr/>
          <a:lstStyle/>
          <a:p>
            <a:r>
              <a:rPr lang="en-US" smtClean="0"/>
              <a:t>Challenges in Stress Detection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362950" cy="4857750"/>
          </a:xfrm>
        </p:spPr>
        <p:txBody>
          <a:bodyPr/>
          <a:lstStyle/>
          <a:p>
            <a:r>
              <a:rPr lang="en-US" sz="2800" dirty="0" smtClean="0"/>
              <a:t>All kinds of noise, e.g. </a:t>
            </a:r>
            <a:r>
              <a:rPr lang="en-US" sz="2800" dirty="0"/>
              <a:t>l</a:t>
            </a:r>
            <a:r>
              <a:rPr lang="en-US" sz="2800" dirty="0" smtClean="0"/>
              <a:t>oosing contact with the skin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Activity (exercising) , environment (cold/hot) context and personal differences may impact GSR we observe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1663" y="1557338"/>
            <a:ext cx="52927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4564063"/>
            <a:ext cx="5040313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pPr algn="r"/>
            <a:fld id="{6614ECFC-E50C-43D3-B8F0-45E8546E5638}" type="slidenum">
              <a:rPr lang="en-US" smtClean="0"/>
              <a:pPr algn="r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35038"/>
          </a:xfrm>
        </p:spPr>
        <p:txBody>
          <a:bodyPr/>
          <a:lstStyle/>
          <a:p>
            <a:r>
              <a:rPr lang="en-US" dirty="0" smtClean="0"/>
              <a:t>Interpretation isn’t </a:t>
            </a:r>
            <a:r>
              <a:rPr lang="en-US" dirty="0"/>
              <a:t>S</a:t>
            </a:r>
            <a:r>
              <a:rPr lang="en-US" dirty="0" smtClean="0"/>
              <a:t>traightforward</a:t>
            </a: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975" y="3873500"/>
            <a:ext cx="751205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981075"/>
            <a:ext cx="7848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pPr algn="r"/>
            <a:fld id="{6614ECFC-E50C-43D3-B8F0-45E8546E5638}" type="slidenum">
              <a:rPr lang="en-US" smtClean="0"/>
              <a:pPr algn="r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4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More </a:t>
            </a:r>
            <a:r>
              <a:rPr lang="en-US" dirty="0"/>
              <a:t>D</a:t>
            </a:r>
            <a:r>
              <a:rPr lang="en-US" dirty="0" smtClean="0"/>
              <a:t>ata to Disambiguate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5157192"/>
            <a:ext cx="8229600" cy="104097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Skin and room temperature, noise, accelerometer, voice, face, …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24744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6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</a:t>
            </a:r>
            <a:r>
              <a:rPr lang="en-US" dirty="0"/>
              <a:t>R</a:t>
            </a:r>
            <a:r>
              <a:rPr lang="en-US" dirty="0" smtClean="0"/>
              <a:t>ecognition </a:t>
            </a:r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H</a:t>
            </a:r>
            <a:r>
              <a:rPr lang="en-US" dirty="0" smtClean="0"/>
              <a:t>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Writing vs. typing vs. walking vs. teaching </a:t>
            </a:r>
            <a:r>
              <a:rPr lang="en-US" dirty="0" err="1" smtClean="0"/>
              <a:t>vs</a:t>
            </a:r>
            <a:r>
              <a:rPr lang="en-US" dirty="0" smtClean="0"/>
              <a:t> …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422263"/>
            <a:ext cx="2160240" cy="2376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708920"/>
            <a:ext cx="2736304" cy="3296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550055"/>
            <a:ext cx="1615710" cy="169686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18864" y="5733256"/>
            <a:ext cx="82296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>
                <a:solidFill>
                  <a:srgbClr val="000090"/>
                </a:solidFill>
              </a:rPr>
              <a:t>Analyzing accelerometer data only? </a:t>
            </a:r>
            <a:r>
              <a:rPr lang="en-US" dirty="0" smtClean="0"/>
              <a:t>(wrist band)</a:t>
            </a: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148064" y="2846199"/>
            <a:ext cx="1368152" cy="5760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1412776"/>
            <a:ext cx="1760488" cy="1865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5" y="1478047"/>
            <a:ext cx="1946163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1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Aligning of Data </a:t>
            </a:r>
            <a:r>
              <a:rPr lang="en-US" dirty="0"/>
              <a:t>S</a:t>
            </a:r>
            <a:r>
              <a:rPr lang="en-US" dirty="0" smtClean="0"/>
              <a:t>ources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8" t="38667" r="14333" b="20697"/>
          <a:stretch/>
        </p:blipFill>
        <p:spPr bwMode="auto">
          <a:xfrm>
            <a:off x="2042160" y="1371600"/>
            <a:ext cx="626364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2" t="41000" r="14334" b="10333"/>
          <a:stretch/>
        </p:blipFill>
        <p:spPr bwMode="auto">
          <a:xfrm>
            <a:off x="2042160" y="3657600"/>
            <a:ext cx="6263640" cy="22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42160" y="3276600"/>
            <a:ext cx="155448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25040" y="3352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Instance 1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596640" y="3276600"/>
            <a:ext cx="155448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40480" y="3352800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Instance 2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5181600" y="3276600"/>
            <a:ext cx="155448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25440" y="3352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Instance 3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34540" y="1533525"/>
            <a:ext cx="0" cy="4800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58540" y="1533525"/>
            <a:ext cx="0" cy="4800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73980" y="1533525"/>
            <a:ext cx="0" cy="4800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36080" y="1533525"/>
            <a:ext cx="0" cy="48006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34540" y="5901488"/>
            <a:ext cx="155448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20240" y="5977688"/>
            <a:ext cx="162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Instance 1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589020" y="5901488"/>
            <a:ext cx="155448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44240" y="5977688"/>
            <a:ext cx="174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Instance 2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5173980" y="5901488"/>
            <a:ext cx="155448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73040" y="597768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Instance 3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996440" y="1574556"/>
            <a:ext cx="155448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81200" y="160738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60 seconds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21336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GSR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058" y="4508510"/>
            <a:ext cx="1712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speech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12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0" descr="C:\Documents and Settings\Administrator\Local Settings\Temporary Internet Files\Content.IE5\3YTPPELI\MM900178313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8138" y="1341438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10" descr="C:\Documents and Settings\Administrator\Local Settings\Temporary Internet Files\Content.IE5\3YTPPELI\MM900178313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1106488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35038"/>
          </a:xfrm>
        </p:spPr>
        <p:txBody>
          <a:bodyPr/>
          <a:lstStyle/>
          <a:p>
            <a:r>
              <a:rPr lang="en-US" smtClean="0"/>
              <a:t>Is Acute Stress Good or Bad?</a:t>
            </a:r>
          </a:p>
        </p:txBody>
      </p:sp>
      <p:pic>
        <p:nvPicPr>
          <p:cNvPr id="6758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44850" y="2406650"/>
            <a:ext cx="5899150" cy="4335463"/>
          </a:xfrm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628900" y="4292600"/>
            <a:ext cx="6397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http://t2.gstatic.com/images?q=tbn:ANd9GcR7u1EUfDwLzGGfbrF7DUBGTZ2baNt4Q7Wk3hj1yd26k8zcc2c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146175"/>
            <a:ext cx="2506663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9" descr="http://l.thumbs.canstockphoto.com/canstock42885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052513"/>
            <a:ext cx="27368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rc 8"/>
          <p:cNvSpPr/>
          <p:nvPr/>
        </p:nvSpPr>
        <p:spPr>
          <a:xfrm rot="16643262">
            <a:off x="5687219" y="951706"/>
            <a:ext cx="2232025" cy="4214813"/>
          </a:xfrm>
          <a:prstGeom prst="arc">
            <a:avLst>
              <a:gd name="adj1" fmla="val 16200000"/>
              <a:gd name="adj2" fmla="val 21366577"/>
            </a:avLst>
          </a:pr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Arc 9"/>
          <p:cNvSpPr/>
          <p:nvPr/>
        </p:nvSpPr>
        <p:spPr>
          <a:xfrm rot="16643262" flipV="1">
            <a:off x="1600200" y="595313"/>
            <a:ext cx="2232025" cy="3921125"/>
          </a:xfrm>
          <a:prstGeom prst="arc">
            <a:avLst>
              <a:gd name="adj1" fmla="val 16200000"/>
              <a:gd name="adj2" fmla="val 21366577"/>
            </a:avLst>
          </a:pr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pPr algn="r"/>
            <a:fld id="{6614ECFC-E50C-43D3-B8F0-45E8546E5638}" type="slidenum">
              <a:rPr lang="en-US" smtClean="0"/>
              <a:pPr algn="r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2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35038"/>
          </a:xfrm>
        </p:spPr>
        <p:txBody>
          <a:bodyPr/>
          <a:lstStyle/>
          <a:p>
            <a:r>
              <a:rPr lang="en-US" smtClean="0"/>
              <a:t>What is the Relaxation Then?</a:t>
            </a:r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205038"/>
            <a:ext cx="5900738" cy="4333875"/>
          </a:xfrm>
        </p:spPr>
      </p:pic>
      <p:pic>
        <p:nvPicPr>
          <p:cNvPr id="68611" name="Picture 2" descr="http://t1.gstatic.com/images?q=tbn:ANd9GcQxiQSiUOTgWZIjW-AQlw2HCA6ZS-4S8SP1BrYzsGDUiUitu6O8H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3716338"/>
            <a:ext cx="21526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http://t0.gstatic.com/images?q=tbn:ANd9GcQYGHSft_BbpCjyZyOJCreWz8RcQ75q8dtGJ1yxdzsl9-PrRKVvU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1052513"/>
            <a:ext cx="232410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6" descr="http://connectwithwellness.files.wordpress.com/2011/05/0511-1005-0201-0031_cartoon_of_a_tired_man_working_on_his_computer_clipart_imag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125538"/>
            <a:ext cx="203676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AutoShape 8" descr="data:image/jpg;base64,/9j/4AAQSkZJRgABAQAAAQABAAD/2wCEAAkGBhQRERUUExQWFBUWGB0XGRcXGBscHxwcFxgaHhgVHBgcHScgGhwjGRYXHy8gIycqLS0tHyAxNTItNSYrLSkBCQoKBQUFDQUFDSkYEhgpKSkpKSkpKSkpKSkpKSkpKSkpKSkpKSkpKSkpKSkpKSkpKSkpKSkpKSkpKSkpKSkpKf/AABEIAOEA4QMBIgACEQEDEQH/xAAcAAACAgMBAQAAAAAAAAAAAAAABgQFAQMHAgj/xABZEAACAQIEAwMFCA0HCQYHAAABAgMEEQAFEiEGEzEiQVEHFDJUYRcjQnGBkZLSFRYkMzRSYnJzk5ShszVDU4KxwdMIY6KytMLR1PAlNkRVxPFWdIOEw+Pk/8QAFAEBAAAAAAAAAAAAAAAAAAAAAP/EABQRAQAAAAAAAAAAAAAAAAAAAAD/2gAMAwEAAhEDEQA/ALnyb+TbL6rLKaaalR5HQlmJe5Idh3MB0Awze5BlXqcf0pPr4oOD+IzRZJlj6SyO5SSwJKxgVDtIAOunl3I37Iba9sXP28yTVstJTIjHQGildiIyEZlnkOkkuqSaIwqgEtr3ABYBu9yDKvU4/pSfXwe5BlXqcf0pPr4pKvyg1MdRNTSS0cUkOhR2Kh+c0guojVWDKwugKdoi5N7Y2txzWl2CwgFDHqiFPO7AtDFIyNUBlhQ3k03J2FiRgLb3IMq9Tj+lJ9fB7kGVepx/Sk+viEeKcxEs55EMi09rxQuTcNCJATPIVtsdgkTEnbYdrG6LiyrHm5aKJ/OI+cqwtI1kM9HGCWIGq0dTI5OkDsjoASQ3+5BlXqcf0pPr4Pcgyr1OP6Un18esu42ZnvLGyRMyxqRHIdDu+hEldgoDksoKqp0k2LHu8Px3y62WCWO0MZsZludAMdOwaReoS87AuNlst7AkgM+5BlXqcf0pPr4Pcgyr1OP6Un18aZuM6haWOo83Gg0pqJG1NpRlR2KFhfYlVFwD1ONWW8ZVE06wxGmqNas4ljM6RqIyoZDqV+Y3bXZG8bgCxIS/cgyr1OP6Un18HuQZV6nH9KT6+Nb8ePG0kcsSGWKVImSGUyffoyYdOpEJZpgsZUgadQYm2Iy8dTSuwiVFVXUKeXUzmRWRTrHJTSiM2oJIxsQL6QMBN9yDKvU4/pSfXwe5BlXqcf0pPr4g8P8AHc1XNEqciRTbmpFzmMIZWOt52VY7iygx2vvse/FnxDxJNFMIol6KrkmKeUvqZhy0WEWBGjd2awLLcb3wGr3IMq9Tj+lJ9fGD5IMq9Tj+lJ9fEOr8pNpSEQFBaMByUmMyaXmjETWO0JOmw3kAX4S335zxuwqUgpmUqY+Y03JmqBvy9CKkBvcpKrlj2QGT8bAUNb5MaKibVJRrU0u5ZxzDNCOuohWtNGPYA4Ftn3OL6k8leUSoHSkiZGAZWDuQQRcEEPYggjFjlWa1EskQMRMZi1NMUMZ5gZ1KctnJW+lW3vsw3x44fj81qp6QbRFVqYV/EEjFZoh4KsgDgd3MsNhsEf3IMq9Tj+lJ9fB7kGVepx/Sk+vhxwYBO9yDKvU4/pSfXwe5BlXqcf0pPr4ccGATvcgyr1OP6Un18HuQZV6nH9KT6+HHBgE73IMq9Tj+lJ9fB7kGVepx/Sk+vhxwYBO9yDKvU4/pSfXxX8QeSrLIqWodKSMMkMjKbvsVRiDu/iMdBxVcV/gNV+gl/hNgPjXmnBjxgwH0xwRWU8OR5dLUgaUcBWPRXkkljDtuBp0yMCTsATtibm1NlkM8dMYGM6wkxJTiTWqLISFQxsDGxZ3N7jYPc2xo8n+TiqyOgRjYIyykWB1cud20EHua1jizg4EMRRoaqeN49YDELJqDiNUV1YdpUjhRB0J63ve4V1NX0Ks0EeX1LskYEkRpywCyuWHMWR9LlmVjr7Xfv1GIlFS5ZIzvDlcki8wqS6LHHrU6WAjqJVUWK2KhAdum2GP7TnEplWsnWR10yyaYiz6TdNOpCkYW5ACp0JvcnViBH5Lolkdlk0qzB/vEEkmqwuxnnSRiSwLE2BuTuMBdZvV0+XwyVHKtflqViW7OQQkaqtwCQCBYdw9mIVNmlKjxpTwtIII1iEkYASGNxGyqZJHUHsLE+kamsFJHjaZzw3HVNFzWk0xFmCq7Jd2XSHLoQ91UuAAQO0b92F0eS2LlSU4mlWmdmfk6Ym0lkCDTLIjOAFG29+m4sbhtpzl8dckccKGQr2ZhZ1VjrKxayx0yFY5WAFtlI+FuUvEtERU1QiKzRwGWRSBreIwxyEqC2ll0rGpI6FQDa4xvHk3pQHsHDsQysrFeWyKqxvHGPeldAi2bQTtvjVN5N4ZKVoJJJGYgBZQFV0+5o4G02HoukXaQ7HUR3CwMMWTwGnNOI1EJQx8sbDQy2K2B2FiemNuZ5LDUqEmjWRQdQ1b2I7weoPdcY10OWsksrmaR1fQFjbTpj0A302F+0Tck3PTFjgKKo4IonRYzTppRXRQLiwktrtYjtG3pdeu+5x7qeDqSSQySQK5NtmuV7KhRaMnQOyFBsu4AvewxdYMBVrwvSjlWgQGAARMB2kC7BQ3XTb4N7Y95lw/BUFTLGHK3CkkgjVa+4I62GLHBfAVFLwhSRRGFKeMRm9xpve5vuxuxN+8nbEZuCaE2BgWys7AXa15GVnuNVjuqWB2AAAsBbFtmeZJTxNLKwSNBdmN7AfJuT3AC5vhKrqw1U587gqhAdKwU2mwma2p2l0va4ANopWVQqsxuSQoOWW08CRhKdY1jUmyxBQoJNzYLsDc3+XFPRkS5nM63tBAkBPcXlcylfjVBEf648ML+axRQxyS00C5fWQxmUKVjCSJexRhESkyM3Z66lcp0uL2fCucJCI6dop42kZrSzcs82YgvIHMcjaJbh20G1gLDpYA4nGcGDAGDBgvgKnijiBKGmkqJT2IxewtdidlQX7ySBhI4H8swr6nzeWDkMQxVlfWOwNTB7qCg03Oo7bEYaOPIYJqY004kbnnSqQgGQstnulxYadNyzWUDqd8c74T8m9LArpUUc1TVdq8Z0aUifUI3DcwRbgEX1FtQIAAW+AZYvLbRGcpaXlBgpqNI5YLFgL76gpCkhrbjux0NWuMfOeY+SdkKnmmSMzCBlZLTpZdTbF+VZY11atenSQ3THbOF8/SUCARvC0caEI5RtUforIkkbMjr2bEg7HqBtcGHFVxX+A1X6CX+E2LXFVxX+A1X6CX+E2A+MsGDBgPpvyVcXUcWV0sL1UCSKjXRpUVh745sQTcbEHDxS57BLtHNE58FkRj+4nC15J4Q+S0gYBgUa4IuD74/ccX1RwpSSCz0tOw8GhjP9q4C0D4zqxRfaFl/qFJ+zxfVxhuAMvP/AIGk+SCMf2LgL7VgLYQ+M+D6WGlaSKERvrhXUjOps9RErDZu9WIxc+51Q98Ab2O8jj5VZyD82AYtePHnK6tNxqte1xe3ebdbb9cUw4Cy/wBQpP2eL6uImZcGxxKJKGGCnniYSJy0SMOQCHhcqo7DoSvsNm6rgGnFRX8XUcDlJqqCJx1V5UUi/S4JuNt8bcjzlKmISJcb6WRhZo3X0onX4Lqeo+UbEHFZlD8qvq4j/OiKpXu6oIZPjs0KE/nj24DYfKBQfBqY5P0RMp+aMMR/fgHG8LAGOOqlB2ulJPa/hdowB8uGAYzbALx4lqG9DLqnr/OPTpt4j35ifmxU51WVkstPTSJFTR1DsrPFO7yaI42d1BMSCMsFC6gSQCSD0OHVnthQ4yqzI1H5oQ9VzS8O/Y0BSs7SMt7RaH03FyHMYHhgJh8nVDt7xbcG4klBJUgqzEPd2BAILXIx4qeF3hZJqeWWWSLVaOond1YSABl1tqZG2Fm7QG+25OI+Y5tmSwSSLTQxaEYgGVp3YqDZVRFRdz0Jf+rvtUZNxmyQtUyx19SEW0rKkKxodKswSn5ivpAZe0yk23vucBexZa1SVqaiJdUae9QKSSGDo5JkdEOvXDGBsFFjub4W4qrziCGmoyZSk8U0ckkLxrHHAyP78+hVZyyunve51DwYlh4e8qFBW6hDKQyKXKOpU6UF2Ivs1h4E/NviV5OVH2Lo/bCrn43Gon52OAKHizS4iq4/Npm2W7hopSP6KawBb8hgr+wjfDEDiLmmVx1ETRSoskbbMrC4P/sd7jcdxGF1KiTLCBKzTUXQSsdUlP4CU9ZIf856S/CuO0AbCcKOZ04r8wemluaenhjkaK5CyvMz6ddvTjRYj2TsSxuDYYbVkBFxuDvf+/CbnM8q5iHo1E0ggC1MTNoXQHJgtJY6JrvMVUizLqJI7NwsxwFRKVMcCwst9JhLxW1Wv96Zetl+YeAxo+x8tC7yQB6lHCh1llZpF0Fu2rsrNItmF06ixK3JINbnnE9fGqAUqRPKxjiUuJmaTls4WwKRoLITqaTuPZOJWQ5tJBGPOoq5nbd5HiRxcC5Kx0zuI06gC1zte53wGnOcmjWOeqqlOtrM7wKrGKNAhIBdQZUAhDMCpuCwC22xqNbUNUU9QlNLMKeF45GCiAyNMYixhjm061XlE2JUHULE2NpvG+dxSZXUtG6sJV83BBHpTMItJv6JGve9rd/TDVCgCgDoNh8mAr8q4iiqQ3LPaU2eNgVdCfgvGwDIfjG/dcYxxX+A1X6CX+E2Nee8MR1JV7tFPH97njOmRPZe1mQ96MCp8O/FBmOeyJT1FLWWWc083LkUWjnCxNcp+JIBu0R3G5XUu4D5VwY98vBgPq7yQ/yNR/mN/EfDjhO8kP8AI1H+Y38R8OOAMGDBgFzj/wDAm/SQf7VDhjwvce/gT/pIP9piww4AwYMGAos1yF+b5zSMsc9tLq1+XMo9FZQNww+DIu46EMOzhb4g4nSNoppValqKdidM2yyxOLTRRzj3t7qFdRcNrjTsjpjoONbQA7EXHgcBiCoV0V1IKsAwI6EEXBHsIxCzrPYqZLuTqNwiKLuxAuQq+wbkmyqN2IG+J5SwsB8nxY583Coq6+ZKuR7KQ4jUhRLCzHlgtbWqRspUxqbarPe7YCozPiWfMCwUe8qCXAIMSKBctK5I5ll33tHsdKzWuGvyeZO4iNTOPfZlUIpueVAtzFCLgEdS5FhuwB9EWOJKCMmmy+JQiTOXlVf6CEhpQf0khijJO51t13w3qtsAvcYS3iWJVaQu4vCoOqWNSOYmr0UU3UMzkKVJUkagRQZxxCMuzA3GtKowKYQRrM0muNZY7nTp5cUasCQPRIN7hmniGhYqksQ1SwPzFH4wsRJF/XQsB+VoPdhR4w4HirK6nrKlgKeKIKUIbVI/MZo0Mdr27W4F2J7NupwHiXL6Wp9+Slio4pfvlVKsUbOjEh44lVibyAlDI1rqxtquLOfCotSQ7aeyNrWsCSQLdwtbbuxA+xTVbRPLHyoomDRR2HMuCLOzjeIbEctDcjZjYlAyKtsAaxjWxVrjY9xHydCPl78UVTq+ydONR0mmqDp/KWSlGrxvZyP/AHxjKUAzGt3N9EDab9ntI41afxjyrEm+yj24CorauTKSY40MtPLZaVL7xzsbLSnwhY9pW+AA69NOGPhzIhTQ6WPMldjJLKQLySN6T+wdyjuUKO7FcimqzNmP3qiUIB4zzoC7f1IWRR+lbDQBgFXinL2qZoIGLCMhpbxNodHi08ua5FrIzLYA3LMpIZVbFXTccyQytTVCLUSRKzM8DRqdEbqnMkhldeWSziyqz6r7AdMNmZ5eXkhkS2qNiDfvjkFnW/xhH+NB8eEyj4JEOY1eZVCNIzyAQRIpc7BbSFRtqLL2dWy21EjYgNnEiyVd1lTQeVIYKVbSStI6GNaibSSkaprIF2KhjctcKA+099I1dbb/AB9/78UtFlkksyzzqE5d+XEtjp1KVLPIB2mKm2leyPyj2sXpFhgM3xQ8a0Mc1BUq6q4EUji4vZljYqw8GB3BG+MUVdKcwmidgY1hjkQAWK8x5FIbxN4yQwtttba5q5qySSnzYO91i5sSLYDSBTCQkkbsSZrb9yjvuSHynzDgx4wYD6Y8l9ZyMrpZQwaHQwnHXlsJG9926CxGseGl+5r9JVri+OceTmlZMqo6iIXbl6ZE/pEWSTp3cxbkr43KnqCrPlNckWgK2unl+8yX9EnpAb9B10X8ChsQuoGHBjAO2F7OOJ2WR4KWBqmdFDMuoRomoXQPKw9JrbKoJ8bDfAbON0vRv+dEfmnjP92L7HNMw4oqKqFlJo0UmzBTVTOrIwJUqkK2IZbEWxd8OcatLMIZ00s9+XKkcyRyEAs0dpkVlkCqTbcEXIOxGAcMGAHBgDBgwYAwv8VQGMJVxgs9NdmUdXhYDnRgd5squo/GjXxN2DGuolCIzHooLH4huf7MAscNTCpq6uqUhkBSliYdCkS65GU94aWUrcbHQOthhrwteTek5eWU2wBkUzEKAADOxlsAOgHMAA8AMMuAjZhVGKNnCs9vgqLk/EO8/wDW3XEDJM786BIikjANgZABfx0i9yB0JIG9x3G07M8zjp42llOlF6mxNvbYAk/IMa8qzqKpXVE2pQxUmxHaXZhYgHY3HTATVFsZwYMAu17f9q0ntpqr+JR4jwVKx5jmDuQFSnpWYnuVfOix+YHGzNTbNaE+MFWP30x/3cL3FjEzZjEps9RFQ0y9f5+WeNjt4Izt8mAZuBqQijjlcWkqC1TIPBpzr02O40qypbwXDDjxCgCgDYAWA9g6D5se8BU59xCtIFZ0kZWJGpFuFIFwGNwBfcDxNgLkgGdRVglRXAIDC9ja/wAWxI+YnETMOIoIDaV9B/NY7E2vsDtcgX7iQDa4xYRyagCO8X32/d1Hy4D2MGDHlmtgKGj/AJVqf/lKX+NWYpkP3Pnf6ab/AGGDFpRPfNqjw80pvnE1X/xxo4pfl01YVAJaKTUqadTaomUMRsbgabknoG9mA+ScGNnJP/V/+GDAfUfkxzOGDJKRppI4l0HtSMqj74/exAx4lz2OSRxSwS1sE1zIsUWmMP1EqTyFI7kr2grHtAMLNqDU3kwyFTQU00dBA8pU3qJ2X+kYdgBXYbd3Y6Ye/sTUP98qSo6aYI1j2sfhScxvDcFemArIHzMxDmPS0qqN5JC07kAmxYAxxKbWuQSDcnbphaqcvjNTC4qDWiaoiSol0rbTpZFjLRIImiZmhvGSdwp7W9n+HhenDamj5jjo0xaVhuTs0hYr17rYjcXwXgj7tNVSN8i1cN/3YDZw6ml6tRsq1HZHcAaeBrAdw7R6Yi8VuFny5j65pv8AnUlUo/eRiVkrnzmsU9zxMP60EY/tjOInG69mkPhXUxHyyW/sJGAZF6YzjC9MZwBgwYxrGAzhe4/qCmW1en0mhZAb2sZRoBuO8a74lZrxXTUzBJJl5htaJQXkN+lokDOfjthez3NJ6+meKGirF1aCsjrDENSOrqTHLKrlboL7XsT34BxoaYRxqigAIoUAdAFAAA9lhjfhWTOMyVAXy+NzYahHVre/fpV4wPkLfLj3JxmYz90UlXTra+sxrKg+Nqd5NI26kYBkdgBc4xFpsNNrW2t0t7LYWJuKBVjlUEiys1tU6jVHCpAuxa2lpbHsxDe9tQAviRw3NyD5k1wYV96LH04BshB72juI279lY7OMAxYMYBxknAK2eyBczy8kgDRVLuQNysJA+ZTihzdRJnKrfYzUhNj3xU+YyAfSRCcTXppsykSqjEIgj5iwpNGXE6SWV5WAI0o2jsbNcdoixAEDNcjnoJRmWiF0hUcymgQoFjCOrSRsT2nUSubFVBHgeodIXpjOKvJeI4KoHluNa+nGwKyJ+fG1mX5RbwvizJwEaoy+JyC8aMRaxZFJFr23I7rn5zjeqBQAAAOgAFh+7CtmebTVZKUBB5LhnmJ97LRm4pVZfSLEBXIuEUm/aIUXmU5ulTEJEuNyGVhZkZTZ43HwWUggj+7ALOUZ3WZkryU8kNLEHZBqjaaXbcMQWSNbhlNrN8fUYntwOJL+c1VXUX6qZjEh3H83AIwenffFF5LxyJ66l3ASd2UG3TmyC1772jMHdtfD1mWZR08TyysESNSzE9wHs7z4DqTYd+AVchyeGkzSeKCNIlakhfSg6sJ6gFj3sSGG5v0GJfEjryKoaTqEM3wunvUl2Ittvfv+EMVc2SVVXIap4KftosYp5y4ZUVi6u0sYbTLd2uirYAgarg3n5wpWimDAIRBMtkdtAIhe6BGOyDaxsO7YXGA+TeYfE4Me+QfA/NgwH1Z5If5Go/zG/iPhxwneSH+RqP8AMb+I+HHAGF7jwHzGUr1Bjb6M0ZJ+YYYcUXHJIy2sI6imlI+MRsR+8DAb6RrVtQP81A3ztOP9zELj0fcqN3pVUrD4/O4R/YxxKiltXyDvanjb6Esw/wDyDETyi3GWzuOsWiYf/RlST/cwDHfGb4T+Nc3pUkp0qpYRHze3FI6jYo4jkZCe0iuVO4sNm+DhVyuamm3nd0jJkEKwzyRqNNU0McFPHC4UsFWN2J1EmZSNsB0nOs8ipY+ZKwC3sABdmY+iiKN3YnYKAScUsVNVV3amL0cB6QobTOP87KPvV/6OPtDvfuxAyjKOVmjJK7VJFOJKeWZtTxKH0SxjYC5JU8z0yNmJw9YCBlmRwUy6YYliHU6RYknqWPVifFrnE4DGcGAMYZb4zgwC7m/CCPJz6djTVPTmoBZhb0ZY/RlX47EdzC2Icc4qiKWtTk1S3kRo2YBtG3Pp5L6hYGzIdwGIYMpuW7FXxDkaVURRiUYENHIvpRuvoyKfEeHeCQdjgK9autptmjWtjHw4ysctvyomIjc+1WX2Lvis4n4xvRVIEFZFLyJQA1LMQG5bWJkRWjt33DED+ynp+Jswp+Xzpqdy00lO/nFoVEkS6gySRL97kQG2tbg6et8Ts+4wrVhJGXXBQ9tW85jYHqFWKzMCtzd9AOwJF74BsyuaKOKJIzdRCpQd5jVVAYDv+D08cbDWR1EekFXWWLWF/GRwN7HuIYC/TfCFlNDPNFGlFWUsqwLpjqFJEsSEDVDJT2cSpZVGlyjdlbnULlipfJ7GigioqhLuRKsunSXbVJohA5KqxtdeWRsO8XwCzw1wPAzz008QZooaW0gYtJFI0BDrFN6SgFA4UGw1EgWIGJFDkFPC60+YK7ksBFNJPUNDP+KrxvKY0m8YyLMd0v6IeMkyGOlQqhdiza3eRi7u5ABd2PU2VR4AAAWGJGYZekyNHIqujCzKyhgR4EHAe6WmWNQiAKqiwUWAAHcANgB4DFNm+RyK5qKN1jma2tHBMUwAsokA3VgLASLuBYEMAAITZHV0lvM5RPEDtT1TNdR+LHUi7geAkD/GMDcaSa44GpJoaiVrKJNLRkLvI/NjYghYwWsdJOwA32BTy3NTBm0ks0TUxZrSJs9lnhjPMDJcunPgO4A2YEgWIw4cWyiQUS7NHLWRBrbhlVXkX4xrjjO2x+LHnirJIbPWSzSQlI0AZSNjDKZIyEt23LkLp31bAdd0/N8qcIkfKq058wEc1TVRxpDOxLRSCnpgyA8xdroLs1iQWvgOnLmKAsNVtDKjX/GcIVHtJ5ijbvOKzN63RHO63PJR3ZeaLbRs6rpBJW+x3A2OF6qyDMKh7MI6UtpEs8MmtZRGbo6QPFdJFI2bWNO3phQAy8qQRsWfUVupOpwWI2vpBsNWx0jbfAfL327v6pQ/skf/AAxnHd/cph/pqf8AYaP/AA8ZwFn5Iv5Go/zG/iPhw1Y5v5NOEqWoymkeaIyMUPpSSW2kfYLqso9gGGeLyf0C/wDhYz+ddh8zEjAXxqV/GHzjFJxVnVOlNOsk0SFopFAaRFJujbWJ649faLl/qNJ+zxfUxIi4WpEUrHTQRhgQdESL1+JcBW5PNrlpJG9OShJPyGnJ/fJiRx/FqyusA9XkPzIT/dhayPiemTzDnzxQSw0rwzRyusbI+mmurK5UjePbaxG4uMT+LOOaB6KpjSsp2Z4JUUCVT2mjYAXBI3JGAtcv4fpYKdiEXS6FpZJLFpA4vI0sh3bUL3ubfEBtR5RU04RkqYWaMuFWpngbRKosIZJC67OA4jMjKA2m997DFO1TX5fzImTksi8qAqLypHa4kkY9kyaGAAGwIvfe0rOONqR6dwHDySK0QiIs2txo0MCOyASASdgL7nAe6rh6enkNTSyPNJoCPDMQeYikkCN7DkuNRsB2D0I+FhgyPOo6uFZYr2NwVYWZWU2aN1+C6sCCMbcspTHEiMxkZEVS56sVUAsfaTc/LhddPM8zjK3WKuDI6gbecRLqST2F4lkU+OhTgG3BjAxnAGDBgwBjXUOApLEBQLknYADqSfC2PZOF7OX86l80Q3SwapPgh9GD86Wxv4IG6akuCpXU0yQQ16qQsMk1dJGbXZZ3AKad7FaNpTf8YW7zZxXhunbtw3hLC4enYx3uNmIXsPsb9pW7sW7U4ZSrAEEEEew9R8xxQeTyUnL4VJuYddOT4+byNED8ojB+XAQM34eVpYxUqHMjaYquL3mdHClgGeO1wVQ9pbLcAFO/FbByqKc01dOxQx8yGoeeVDIFYK8clpQvNUlTqAAYNewIOG7P2GqlX8apUD+rHI39inFRxIpGZ5XpvbXU6reHm56+zVp+W2A0Lm2U+uL+2Tf4uMnOMq6+eL+1y/4mHMYLYBMXN8qJCirVidgBVSkm/Sw5m+PXBFIkss1YoblPeKm1O7e9Iw1y3diRzZVuPyUj9uJvGdWzJHSRMVlqyY9Q6pEADPN/VjuAfxnTE7MqyKgpDIFtHAgCovU2AWOJfEsdKj2kYBQ4+zwNUrAk0UZpdNUyyMoEsqkNBTb9AVV2J7iYjhnjanzSi/HhnT5Rv0/JdGHyMPZv64TyeSCC8pBnlYzTkdDJJYlR+SgCxj2KMV4XzGut0p617+yOpt09izKv01/LwFRkYpLmnrXtWROYmBmmBltuk6rzNw8elzbodQ7sX+ciOGim5bqGSGTSwbUw97bTZyxa4Nt793d3aeKlNNJHXxg2iGipVer05Ny9rdpoW98HsMg+Fjfm8ayQyAEiN0k98GiwDxuDJfVcoASR09h6Ah8j85/xm+c4MW32Bh/8xpfoVf8Ay2M4DrfAnlioaHL6anl5xkRCGCR3Fy7HqWF9iMPWV+UXzqNZKahrJka+l9MKKbGx3kmG1wRfpsccs4N8ifntHDVGq5fMUnQIr27TKQW5gvcDwHU4fcryOuy5RHGTPGqKFaKOPcoCuqSB5I21aOWuqOXcR3IudwtX49m5kkS5dUGWNQ5Tm019JBI02mOs2U7Lc9L9ReBJ5TJVJDU0SEdVknlVhfuKilYA/ETitzjMRK5M0aq7EX1pUwAqhsGaOalli1AXGu/TYNttDTNoLm9XTbdG88jUW7uxFUKv+gMBcR5vVyTmbzamjTlhGeeWVYxpOpGDvTpqJ1sBpBAsb2tutZvnE1ZIqz+8xamQQQGQxzNFLbmatK80X06VVrkhFsplRsTIZEaS6tFIxsRJApkZrDuaCkL3UXtpqAb94xe5dw3JPNGZkdYFWUESWj185NJZYlLyAk9ovLIX2FgLmwV65nNRUqiiEZgcctEbXIYJn08uJHBBkhkLho2b8Zd7Mox0CjykR0qwKzqEiEQZWs1lUKGBHwu+/jjmWa00lLOFYprjdZxr1IJxDMjBVcMIyziSR9LKSkiyabI66X7K+OaOZLrPGpHpRysI3W/c8bkEH93gcBUtxpJRycmsVAqadU4YjUjbJPytHTXZGCudDEbaSMbVzcZjVU3m93hppHmkm0Mq6xC8SwqWA1t785a19OkA7nFBxZxJT1tREsJWSOJJRLKHAVllS3IU82Lmgsqs2h7DSoN77b8h4lKVUk5R46aQhahzGFjE50cqbaeSysl0dx2biMnvIDpIxnHgjYfJis4bzZ6iAO6BGDPGQGv2onMbn2DmI1h4W7zYBbYwTiLmGaRwLqldY16AsQLk9FHiT4C5xUzVM9VtGGpoe+VhaVvZHG33r8+QX8EGzAN+ZZuxcwQAPNa7XB0xK17SSW69OzGCC3sW7CXk+UJTxhF1MfSd29J3b0pHPexPzbAWAAx6yvKY6dNES6VuWPUks27OzG7O5PVmJJxNwAcLPARHJqNPTz2qt+0PhhqakRozsbKqlifYouT8wwr+TmsT7HxnmRMza55Ajg6DPI8pVrE2trtv4YCyzS71dIgHoGWcmx20x8oWPQG9R+4+GFriniSOmzSGWYHk01O5kkU3EZqpAsbMguxB5BXYdXXDDl0oaWarayxaFSNm2HLS7vNc9FZ3O/eqKehGFmjaC75nUo7tUTKKWIBmYqikU4WG9jK45ktyOyGJuLMcBbUPlUy6VtKVSE79VcDpfqVt0PjhqiqVdQysCpFwQQQR4g45ZnXksOaTCaSOPL731CI8yV72sZNOmJWBHVdZ8Se63TyVcilkhgray73azS6VLNYOW5aBjqUady1r3tfAW3CqCqmmr23WQcmn/QId5B+ll1N7VEePFa3nuYRwDeGitPMO5pmH3PHf8gapT7eX8m+DM6iOMImXuCtkVVmg0aVFhpYupCjoBoBt3DphFqOPajI7Q1NEjyTF53nSossru13IvDsV7KaT0AW21sB2Bem+KziLLY6inkjkbQrLbXcDQwN0kBOwZXCsD4gYReHfKZU5sXhpadaZlAZ5pHEojVulkAXW5IIAJA2ufDDNS+T+nJD1JkrZOoaqbmAfmxWEab+C4D3whnYraciUo0sbGGcIwZS6ixYW2KupDD86x3Bx44ihC01QApUcmbSdAH8y/Z1A+iB0Fu4eGJc3CUYcPA70jaQpMAjUMqklVZGRkNizWIAO5F7HHjM6EciRZAxBjdXmZ1B0lCHktcKp0knYADwAwHx9gw1fa7Qf+aJ+y1H/AAwYDu3ksgqDlNIY5YlXlnZoWY/fX+FzVH7sNnmtV6xF+zn/ABsc44Bqq1KLLYoaiFEqFlChqcsU5Wtt25w1XIt0Fvbh5GV5l69T/sR/5nATTRVfdUxD/wC3P+NjyKGs9ai/Zz/jYifYvMvXoP2I/wDM4PsXmXr0H7Ef+ZwE0UNX6zH+o/8A249eY1PrKfJAPr4gfYvMvXoP2I/8zjH2LzL16D9i/wD6MBPOX1PrQ/Ur9bEKu4WkmIMs0bkbAvSxNb4i17Yq6Vsxeqnp/PYhyVibUKQb87mbWM21uX7euDhtK+rpIag1wQyoHKrTRkC/cCTfAXEeR1KgBa1lA2AEEIA9gGnHibh+pdSrV7lSCCDBTkEEWIIKbgjuwsZvnFTSziGbMW7UJkTRSxl3k5gVYliAYvtcm3gTsAcZqKutWhpqkVsrtOacFBDTD7+V1BSygDZjbUSNhfvwF/wWGQVNOzs4ppzEhYAHQYopFWwA2XWQOuwA7sQ8ny2d5auEVRhjjqnIWKNNXvyrOffHDCxM99kBB1bkdKnJOJJoIlm83ml89lVhJPPSxhi0A0ECK6qOXAOoBv4nDPw/l1R5xPUzCKPnLGvLjdpLcrX2i7Im5DgWAI7N777BOouGoYn5iqWk/pZGaSTpa3MclgLdwIGLXBgwBgwYhZvm8VNC80zhI0F2Y9w/vJ6ADcmwGAXPKJX+9LSgFmqNmVepiW3MX2GQskA9so62OFvLuCHq1kqAtFKJmNhUU5YsqlgZ0lWQMnMcvKLDoy77Yrps0mncSSqYnrHVIJdavGsdwkUQkUlVkjMk07KxGqSNLXtYdcy+mWONUQaVQBFHgFAAG/sGAQPc5nJFxRWuD2zWTLsQbmKSfQ3TocWObcNVwK1QqVqJ6fW0UAp0SNtaaWj3k1gsOjGTY91tsO+DAKdJxbVhAZ8rqVNtxFJTy733G8qn4tumNq8dC29FmCnw81c/vW4/fhmtg0jwwCxJxVUuByctqbnoZ3hhX4z74zj4tF8RpOAxXOJczEczKCscKaxFECQWsbhpHay3ZgBsAFGHC2M4BGqvJqKcrJlbJQzarO1mdXjN7o0bEg9qxB2tv44szSZop2nopB+VTyxkfNM98M2DALXJzRjYy0KD8YRTOfkUyqP3421EzCNlZ+ZKi9AURXk030gHUUBbbcm17EnvYMVXEfvdLUSIArrDIwYAX1LGxB6dQQMB898qv/8Ah+H9iqP8TBhC+zM/9NL+sb/jjOA+geAPwbIviqf9STHVMcr4A/Bsi+Kp/wBSTHU74DODBfBgDBgvgwC3lf8AKld+ipf/AFGFzhfMqiSjpKSkKI3mySSzONXLR2ZUCR9JJGKP6XZULc3uBhjyv+VK79FS/wDqML3kn6P7KakH+hKbfOTgLtcqpcvRppWJlkGgzykyTSFhtGuxY3PSOMAeC4p9JOR5dpYI33CQ7C4U6oe0VuL262uMXEsQkzZtW/Ko1aP8lpppFkYeBIiRb9bEjocUNWgPDtGG9Hl0WraM7F4Qfvvvff8AC28dr4DZTqpy3JgbFRJSg3AI2idRcdL3t8uOgqw6Y48lNzBMaaCpkUKzRmAoqpUD7wzCGRYTKgJDFNXZ5QYag+KvguE1sNbU1eqadITZ5CweJ0Z/QKkGLusF0+gcB3fVg1YW/tHjF9NTWoO5RVzWHxamJ/fgHk9pGN5hLU73+6J5ZR0t6DNo2HfpwHjOOP6eF+VG4qJz0hiZCR7XcsEiG43cj5cI3E+UjM2U12bUlMo3WlikiYIfa7uvMe3VtNgem3XqdPkkEaLGkMaovooEUAfEALDriQtKg6Ko+IDAc54UyfLKGCamjkkrRIV5q8t5wbXA7EUZUC5vffuudhi34YqpYKkUtpvN5I3kg84tzE5Lxq8V9RZo7SoVL9objfbDnpwrZq983olUglIKoyC+4VzThCQOl2G1+tj4YBrwYMGAMGDBgDBgwYAwYMGAMVXFf4DVfoJf4TYtcVXFf4DVfoJf4TYD4ywYMGA7TPxNJl+S5PURBWZectmBI7YcXsCOnXriqH+ULWgAcqnNm3YqwLC42ID2BtcXGNfGn/dzKfzpP7Xxy/AdOT/KBzDe6QHYWshAuCLt6VySL99sE3+UDmBFlSnXa19BNtuou1vbuDjmODAdNf8AygcwsbJTi466Ce61928d9/luNsRZfLvmZOzxKPARL49N7922OeYMB0jJfLjVwSSyvHFNJKsalmuthEH07JYE9s3w/wDkKzoVPnHZ08uGmjO97mMTDUPAHbb48fPKjHZfIbXNRRTSSU9Q6VEipG8SawWiWQsmgNr6Em4UjYi+1sB1VWtnDD8ahX/RqGv/AK4xSH/u/Q+xaD+NTj+/EvJs7SqzYsiSoFpGQ82NoySKhb2DdbYgzzBOHaNmOlVjoWY+CiWnLG/sFzgH9FHoiwAHTw8NvDbHOq3Kaf7JTwvHJFznQpUwsI2WSoiYtAxWxZXMDt2gy6msRuMaJeIZqj3ui9/qAqwyOp1QlVbVDUGoW4Q21kxsNR1MvcpLBKs9bLTh6V6ZIplnkaR4jdo1YJHGI3YsNTC7tp2XYEnYJT8N1oHveZyddubTwSfISqpf92KTPKnOKeWGGCamqpJEkezU/K7MTRA78+xJMy7bdMdBBwq5xmkaZpTam9CmqS9gzaRJJTBGbSDpUmNxqNh2TgFkV+dianjqJIKdJpeUHSGNzcxyv6PNYWtEB3dfZYtacL1TW5mZ1FrdIoqePfxvymxAzviSmnkoXikEsaVgLOisyrqhmiQs4GkXlmiXc3ufYbOit8fzYBZXyfxn79U10+97SVUgHxaYii2+TFpk/DNPSKVp4Y4geuhQC1uhZvSY+0k4stePWAMGDBgDBgwYAwYMGAMGDBgDFVxX+A1X6CX+E2LXFVxX+A1X6CX+E2A+MsGDBgO7Zbk0NdlGW08qSSFVZlCNp3d5rD0Te6wynqoGk9SVBpF8iavMQkrCM30LZWkujBZFZmaNCqlls2zNrXsizWZeHTqyihVER3WIljIH0hHmkCXYRyILsjemu25BGKiizzOY5pGahZl6KqOF5ZLWZFlJfWzsLsrFmLaW2NrhQL5HiYpGWqhZwQY13AaNuUQzE7oxWdDosbbb9pTjXmPkfkCxebzQzs6BmUuqWLAHsMTZksw7RIv4bgF1yvOay4E+WSRAKCrQEuVZTBb3ouGC2hgBN+wbsb323ZrX1lOwSkofO4tKgTJK9yYLxi6gDS2uNj2Sb3Glj1wCHH5IJREGeVVkaS1gNSCMNGrysxIZSvNLFSvRGPeL2+XeRunEimoqnETlVSNY9M5JkEZDqdSxhZGAJ7XUdL4ZaCStancpR0o0o5MBqCzsJDrKsqLywrmC+kkAqGXbV2aWj4nrqSEPUZaSFszSxssYYrJGyScpFKgFkgUuosR4ar4BsyzgXJIBGDAsjPYapGeTcxmS5N9A7G5IGwKk+kDi0gzTJ0DQw8qVCwJhgieoQMo9MRRo6qel2A3Nr74n0uSU/vZkIDKkakawUuIyhjJYdvs6hZt7E2C3a9xBmcFl0soDOUA6dpQxK27jpUn4vjGARmnkkqy+XJ5uKeJIhE1OUMscsgaRkgl5WlY7babFmJ9gMmSULw7RsTpCx0DFr2sBNTkknuAFzfD008ZCtqWxICm431dAp7726DrhKqKYfYmCk1o8kZp4StxYtSyxtMBrtcBIJW3AuB7RcGw55SKD7/AoW5PviC1msSd9u1sT44Xs/wCKw8sMNJV06a+Y8kodG0JCEJW+6qW1jtEGwBsN7jlXlA8k8qTPLQhZYXcFIkbdA4J7N7KV16woBJ3XbfFdwp5MappEllYUumRSoYBpGdbMAsZOkMOztKV3Px4DpiTJ2tecJMW2EcUssjk/iolPUI7N7AMRsojVZ3MsDTxytBTkyyNI8TcyVQWdmcKxaoUctJi6gXIF7YnyUsNMhnkMtS0jLGEiuZZAz6EWRrJy42kFtCiOK5sdd91Djts3qRGtMEFLsyJSNYApJZbuwRmOsAqUAU7W3wD3xhkishp4afW8sZLSk8xo0RlsVWRrudRA0hhtfrYDC7S0NOHdXiaEjq8AeTRfcF4bJUxL7ShH5XfjnPJzym+6C1WvKBuxlL2GxYMhZtgNJKkbWBIwxZP5bllCx5nTLMF6TRAK6n8YLcaW/KRkPgMA20+dwU7RNT5oJnM8MbRGSRldJJUSRbTTOFKq7PdNJFt7i+OoQ1CsoZWDKdwwNwfiI2xymqocuzOGSSCZaghS5idzHONKk21ga2sLj31Je/fCLSQVeX5i9NQM7Ojp2VDkNqVW0yIo5drOVLFV2BPZOA+lcGPERNtxY+zf9/f+7HvAGDBgwBgwYMAYMF8Y1DAZxVcV/gNV+gl/hNi01Yq+Kj9w1X6CX+E2A+MsGDBgO9cIVA8xy8QxNVTFbMiMF5YgkmkuxbsHUzqhRyNum/S9psmlkgI82mj07lZGUu2qGWExqzEqpGodu6je4UAFWrOB+U+W0gaujhAjKvE0yqfvsgbYkFbxO47t9J7r4vkihs18zhJ+AeenZ3CsfS3vCiLvfcse++ArKxJgNUlFJErhh2p6dfvnOLEsT2W+65uzY30qSygHG80dWRbzCUgknsy0y6tcksnTWeUA0rfj3Frgb4tqeshjVCK6leRGYgvOvaDLo3IN1Kpp6dbe240S8gys3n9KI2EYKLMi30PCx6NdRpjkUDUQA+1t7hBemqHBtQzHVp3VqZVuFlTULSG/YnLb9dHpdrauzulqnp5lGXyo0iuOY81OqjUstyxDXVAKhyF3sV03O5xcQwQKqqtdSKFjKDTOvhKNNtXosZEY+BQbHqNoFP189pL7jSZxpC2ktELOCFDNHZhY+9qbXCgBFgy1qsShIuWWHVpIXQ801DP6GolleqINxuArA3NsE9LPzNPmUgVnYAmWmGu/nHwS/pMtTKx6myA73NpLcgsXaroyxXTY1IbsiSNuU0h7TqwRgWYX3AswGPDRQ2X/ALRptS2PMM66mtAYyjDVspYliQdVnexU7kNLQVzqEeiOhQQh58RcmTUZA92ITcAB9Tkd/MYkghMUkKThm5k0inkogLo1Q0uuNhsS0ZrHZm2OmMbA74tK6sgkd2FbSrqjMakVAunp9AGAswZS35osDsRDljgZT9306sQQtqnZARNpQdsXVHkiI2/ml2FlAC0qOClER7byERsoB03JYVO+pjs33U25PcLnc4op2hZGnZ31PUGA09keUMZJomjRddg2mZnBXbSA1iLkui8VUdvwqn/XR/WxE+yuXc7n86j5trczXDrta1td9VvlwELL+EElAlk5iFluULdpDqRuqsUB96jvYE3B7RG2N8/BKMmnWQSoW+hfRCTIRb82ocjuDWNjuDZfbXR+tU/66P62D7a6P1qn/XR/WwFZVcDRuJBrKmQOCQq3HNNSWPt/Cj8ehfbhTg/yeqLfXNUN4WMa95/zZvsQPkPjYP8A9tdH61T/AK6P62D7a6P1qn/XR/WwCefJrBRkCCn86gIbXTytHcO2i0yPIu50oVILiwJ09SGvuDOFBRo5uA0hu0cdhGlmdlVTYFyBJpMjbsFXYAAYsvtro/Wqf9dH9bB9tdH61T/ro/rYC1wYqvtro/Wqf9dH9bB9tdH61T/ro/rYC1wYqvtro/Wqf9dH9bB9tdH61T/ro/rYC1wYqvtro/Wqf9dH9bB9tdH61T/ro/rYCo8owHmovMkI50VzJLy1ZdYDhm5iEgIXbSGBOkDHPswBZ+WKtJoEU9maYKtyjMXMM0lzEuh7BxJ2NwHtcdPr89oZo2jappyHVlPv0fRgQfheBIwrS5HRPE8L5orRyAl1MtP2pWj0Gct6RN7OEJ0hgO4AYCoajlWd2aeBJGLW0VBWQrJKpVDLYhldJlWPTyxGzI2i+4Y6KBloMxuWVNMoSFpWmaLTT9tGkYtclyWsGYC9r9QIlTwzlLy6/O4QpYExc+IpYNCxj0E7ITABpGwDNa21ptRVUVNl9VDFVxSao52GqdHYl1YhdRbU1rhQTc2AvfAfK2DHvln/AKBwYDD9cecGDAGDBgwBgwYMAYMGDAGDBgwBgwYMAYMGDAGDBgwBgwYMAYMGDAGDBgwBgwYMAYMGDAGMrgwYDdgwYM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15" name="AutoShape 10" descr="data:image/jpg;base64,/9j/4AAQSkZJRgABAQAAAQABAAD/2wCEAAkGBhQRERUUExQWFBUWGB0XGRcXGBscHxwcFxgaHhgVHBgcHScgGhwjGRYXHy8gIycqLS0tHyAxNTItNSYrLSkBCQoKBQUFDQUFDSkYEhgpKSkpKSkpKSkpKSkpKSkpKSkpKSkpKSkpKSkpKSkpKSkpKSkpKSkpKSkpKSkpKSkpKf/AABEIAOEA4QMBIgACEQEDEQH/xAAcAAACAgMBAQAAAAAAAAAAAAAABgQFAQMHAgj/xABZEAACAQIEAwMFCA0HCQYHAAABAgMEEQAFEiEGEzEiQVEHFDJUYRcjQnGBkZLSFRYkMzRSYnJzk5ShszVDU4KxwdMIY6KytMLR1PAlNkRVxPFWdIOEw+Pk/8QAFAEBAAAAAAAAAAAAAAAAAAAAAP/EABQRAQAAAAAAAAAAAAAAAAAAAAD/2gAMAwEAAhEDEQA/ALnyb+TbL6rLKaaalR5HQlmJe5Idh3MB0Awze5BlXqcf0pPr4oOD+IzRZJlj6SyO5SSwJKxgVDtIAOunl3I37Iba9sXP28yTVstJTIjHQGildiIyEZlnkOkkuqSaIwqgEtr3ABYBu9yDKvU4/pSfXwe5BlXqcf0pPr4pKvyg1MdRNTSS0cUkOhR2Kh+c0guojVWDKwugKdoi5N7Y2txzWl2CwgFDHqiFPO7AtDFIyNUBlhQ3k03J2FiRgLb3IMq9Tj+lJ9fB7kGVepx/Sk+viEeKcxEs55EMi09rxQuTcNCJATPIVtsdgkTEnbYdrG6LiyrHm5aKJ/OI+cqwtI1kM9HGCWIGq0dTI5OkDsjoASQ3+5BlXqcf0pPr4Pcgyr1OP6Un18esu42ZnvLGyRMyxqRHIdDu+hEldgoDksoKqp0k2LHu8Px3y62WCWO0MZsZludAMdOwaReoS87AuNlst7AkgM+5BlXqcf0pPr4Pcgyr1OP6Un18aZuM6haWOo83Gg0pqJG1NpRlR2KFhfYlVFwD1ONWW8ZVE06wxGmqNas4ljM6RqIyoZDqV+Y3bXZG8bgCxIS/cgyr1OP6Un18HuQZV6nH9KT6+Nb8ePG0kcsSGWKVImSGUyffoyYdOpEJZpgsZUgadQYm2Iy8dTSuwiVFVXUKeXUzmRWRTrHJTSiM2oJIxsQL6QMBN9yDKvU4/pSfXwe5BlXqcf0pPr4g8P8AHc1XNEqciRTbmpFzmMIZWOt52VY7iygx2vvse/FnxDxJNFMIol6KrkmKeUvqZhy0WEWBGjd2awLLcb3wGr3IMq9Tj+lJ9fGD5IMq9Tj+lJ9fEOr8pNpSEQFBaMByUmMyaXmjETWO0JOmw3kAX4S335zxuwqUgpmUqY+Y03JmqBvy9CKkBvcpKrlj2QGT8bAUNb5MaKibVJRrU0u5ZxzDNCOuohWtNGPYA4Ftn3OL6k8leUSoHSkiZGAZWDuQQRcEEPYggjFjlWa1EskQMRMZi1NMUMZ5gZ1KctnJW+lW3vsw3x44fj81qp6QbRFVqYV/EEjFZoh4KsgDgd3MsNhsEf3IMq9Tj+lJ9fB7kGVepx/Sk+vhxwYBO9yDKvU4/pSfXwe5BlXqcf0pPr4ccGATvcgyr1OP6Un18HuQZV6nH9KT6+HHBgE73IMq9Tj+lJ9fB7kGVepx/Sk+vhxwYBO9yDKvU4/pSfXxX8QeSrLIqWodKSMMkMjKbvsVRiDu/iMdBxVcV/gNV+gl/hNgPjXmnBjxgwH0xwRWU8OR5dLUgaUcBWPRXkkljDtuBp0yMCTsATtibm1NlkM8dMYGM6wkxJTiTWqLISFQxsDGxZ3N7jYPc2xo8n+TiqyOgRjYIyykWB1cud20EHua1jizg4EMRRoaqeN49YDELJqDiNUV1YdpUjhRB0J63ve4V1NX0Ks0EeX1LskYEkRpywCyuWHMWR9LlmVjr7Xfv1GIlFS5ZIzvDlcki8wqS6LHHrU6WAjqJVUWK2KhAdum2GP7TnEplWsnWR10yyaYiz6TdNOpCkYW5ACp0JvcnViBH5Lolkdlk0qzB/vEEkmqwuxnnSRiSwLE2BuTuMBdZvV0+XwyVHKtflqViW7OQQkaqtwCQCBYdw9mIVNmlKjxpTwtIII1iEkYASGNxGyqZJHUHsLE+kamsFJHjaZzw3HVNFzWk0xFmCq7Jd2XSHLoQ91UuAAQO0b92F0eS2LlSU4mlWmdmfk6Ym0lkCDTLIjOAFG29+m4sbhtpzl8dckccKGQr2ZhZ1VjrKxayx0yFY5WAFtlI+FuUvEtERU1QiKzRwGWRSBreIwxyEqC2ll0rGpI6FQDa4xvHk3pQHsHDsQysrFeWyKqxvHGPeldAi2bQTtvjVN5N4ZKVoJJJGYgBZQFV0+5o4G02HoukXaQ7HUR3CwMMWTwGnNOI1EJQx8sbDQy2K2B2FiemNuZ5LDUqEmjWRQdQ1b2I7weoPdcY10OWsksrmaR1fQFjbTpj0A302F+0Tck3PTFjgKKo4IonRYzTppRXRQLiwktrtYjtG3pdeu+5x7qeDqSSQySQK5NtmuV7KhRaMnQOyFBsu4AvewxdYMBVrwvSjlWgQGAARMB2kC7BQ3XTb4N7Y95lw/BUFTLGHK3CkkgjVa+4I62GLHBfAVFLwhSRRGFKeMRm9xpve5vuxuxN+8nbEZuCaE2BgWys7AXa15GVnuNVjuqWB2AAAsBbFtmeZJTxNLKwSNBdmN7AfJuT3AC5vhKrqw1U587gqhAdKwU2mwma2p2l0va4ANopWVQqsxuSQoOWW08CRhKdY1jUmyxBQoJNzYLsDc3+XFPRkS5nM63tBAkBPcXlcylfjVBEf648ML+axRQxyS00C5fWQxmUKVjCSJexRhESkyM3Z66lcp0uL2fCucJCI6dop42kZrSzcs82YgvIHMcjaJbh20G1gLDpYA4nGcGDAGDBgvgKnijiBKGmkqJT2IxewtdidlQX7ySBhI4H8swr6nzeWDkMQxVlfWOwNTB7qCg03Oo7bEYaOPIYJqY004kbnnSqQgGQstnulxYadNyzWUDqd8c74T8m9LArpUUc1TVdq8Z0aUifUI3DcwRbgEX1FtQIAAW+AZYvLbRGcpaXlBgpqNI5YLFgL76gpCkhrbjux0NWuMfOeY+SdkKnmmSMzCBlZLTpZdTbF+VZY11atenSQ3THbOF8/SUCARvC0caEI5RtUforIkkbMjr2bEg7HqBtcGHFVxX+A1X6CX+E2LXFVxX+A1X6CX+E2A+MsGDBgPpvyVcXUcWV0sL1UCSKjXRpUVh745sQTcbEHDxS57BLtHNE58FkRj+4nC15J4Q+S0gYBgUa4IuD74/ccX1RwpSSCz0tOw8GhjP9q4C0D4zqxRfaFl/qFJ+zxfVxhuAMvP/AIGk+SCMf2LgL7VgLYQ+M+D6WGlaSKERvrhXUjOps9RErDZu9WIxc+51Q98Ab2O8jj5VZyD82AYtePHnK6tNxqte1xe3ebdbb9cUw4Cy/wBQpP2eL6uImZcGxxKJKGGCnniYSJy0SMOQCHhcqo7DoSvsNm6rgGnFRX8XUcDlJqqCJx1V5UUi/S4JuNt8bcjzlKmISJcb6WRhZo3X0onX4Lqeo+UbEHFZlD8qvq4j/OiKpXu6oIZPjs0KE/nj24DYfKBQfBqY5P0RMp+aMMR/fgHG8LAGOOqlB2ulJPa/hdowB8uGAYzbALx4lqG9DLqnr/OPTpt4j35ifmxU51WVkstPTSJFTR1DsrPFO7yaI42d1BMSCMsFC6gSQCSD0OHVnthQ4yqzI1H5oQ9VzS8O/Y0BSs7SMt7RaH03FyHMYHhgJh8nVDt7xbcG4klBJUgqzEPd2BAILXIx4qeF3hZJqeWWWSLVaOond1YSABl1tqZG2Fm7QG+25OI+Y5tmSwSSLTQxaEYgGVp3YqDZVRFRdz0Jf+rvtUZNxmyQtUyx19SEW0rKkKxodKswSn5ivpAZe0yk23vucBexZa1SVqaiJdUae9QKSSGDo5JkdEOvXDGBsFFjub4W4qrziCGmoyZSk8U0ckkLxrHHAyP78+hVZyyunve51DwYlh4e8qFBW6hDKQyKXKOpU6UF2Ivs1h4E/NviV5OVH2Lo/bCrn43Gon52OAKHizS4iq4/Npm2W7hopSP6KawBb8hgr+wjfDEDiLmmVx1ETRSoskbbMrC4P/sd7jcdxGF1KiTLCBKzTUXQSsdUlP4CU9ZIf856S/CuO0AbCcKOZ04r8wemluaenhjkaK5CyvMz6ddvTjRYj2TsSxuDYYbVkBFxuDvf+/CbnM8q5iHo1E0ggC1MTNoXQHJgtJY6JrvMVUizLqJI7NwsxwFRKVMcCwst9JhLxW1Wv96Zetl+YeAxo+x8tC7yQB6lHCh1llZpF0Fu2rsrNItmF06ixK3JINbnnE9fGqAUqRPKxjiUuJmaTls4WwKRoLITqaTuPZOJWQ5tJBGPOoq5nbd5HiRxcC5Kx0zuI06gC1zte53wGnOcmjWOeqqlOtrM7wKrGKNAhIBdQZUAhDMCpuCwC22xqNbUNUU9QlNLMKeF45GCiAyNMYixhjm061XlE2JUHULE2NpvG+dxSZXUtG6sJV83BBHpTMItJv6JGve9rd/TDVCgCgDoNh8mAr8q4iiqQ3LPaU2eNgVdCfgvGwDIfjG/dcYxxX+A1X6CX+E2Nee8MR1JV7tFPH97njOmRPZe1mQ96MCp8O/FBmOeyJT1FLWWWc083LkUWjnCxNcp+JIBu0R3G5XUu4D5VwY98vBgPq7yQ/yNR/mN/EfDjhO8kP8AI1H+Y38R8OOAMGDBgFzj/wDAm/SQf7VDhjwvce/gT/pIP9piww4AwYMGAos1yF+b5zSMsc9tLq1+XMo9FZQNww+DIu46EMOzhb4g4nSNoppValqKdidM2yyxOLTRRzj3t7qFdRcNrjTsjpjoONbQA7EXHgcBiCoV0V1IKsAwI6EEXBHsIxCzrPYqZLuTqNwiKLuxAuQq+wbkmyqN2IG+J5SwsB8nxY583Coq6+ZKuR7KQ4jUhRLCzHlgtbWqRspUxqbarPe7YCozPiWfMCwUe8qCXAIMSKBctK5I5ll33tHsdKzWuGvyeZO4iNTOPfZlUIpueVAtzFCLgEdS5FhuwB9EWOJKCMmmy+JQiTOXlVf6CEhpQf0khijJO51t13w3qtsAvcYS3iWJVaQu4vCoOqWNSOYmr0UU3UMzkKVJUkagRQZxxCMuzA3GtKowKYQRrM0muNZY7nTp5cUasCQPRIN7hmniGhYqksQ1SwPzFH4wsRJF/XQsB+VoPdhR4w4HirK6nrKlgKeKIKUIbVI/MZo0Mdr27W4F2J7NupwHiXL6Wp9+Slio4pfvlVKsUbOjEh44lVibyAlDI1rqxtquLOfCotSQ7aeyNrWsCSQLdwtbbuxA+xTVbRPLHyoomDRR2HMuCLOzjeIbEctDcjZjYlAyKtsAaxjWxVrjY9xHydCPl78UVTq+ydONR0mmqDp/KWSlGrxvZyP/AHxjKUAzGt3N9EDab9ntI41afxjyrEm+yj24CorauTKSY40MtPLZaVL7xzsbLSnwhY9pW+AA69NOGPhzIhTQ6WPMldjJLKQLySN6T+wdyjuUKO7FcimqzNmP3qiUIB4zzoC7f1IWRR+lbDQBgFXinL2qZoIGLCMhpbxNodHi08ua5FrIzLYA3LMpIZVbFXTccyQytTVCLUSRKzM8DRqdEbqnMkhldeWSziyqz6r7AdMNmZ5eXkhkS2qNiDfvjkFnW/xhH+NB8eEyj4JEOY1eZVCNIzyAQRIpc7BbSFRtqLL2dWy21EjYgNnEiyVd1lTQeVIYKVbSStI6GNaibSSkaprIF2KhjctcKA+099I1dbb/AB9/78UtFlkksyzzqE5d+XEtjp1KVLPIB2mKm2leyPyj2sXpFhgM3xQ8a0Mc1BUq6q4EUji4vZljYqw8GB3BG+MUVdKcwmidgY1hjkQAWK8x5FIbxN4yQwtttba5q5qySSnzYO91i5sSLYDSBTCQkkbsSZrb9yjvuSHynzDgx4wYD6Y8l9ZyMrpZQwaHQwnHXlsJG9926CxGseGl+5r9JVri+OceTmlZMqo6iIXbl6ZE/pEWSTp3cxbkr43KnqCrPlNckWgK2unl+8yX9EnpAb9B10X8ChsQuoGHBjAO2F7OOJ2WR4KWBqmdFDMuoRomoXQPKw9JrbKoJ8bDfAbON0vRv+dEfmnjP92L7HNMw4oqKqFlJo0UmzBTVTOrIwJUqkK2IZbEWxd8OcatLMIZ00s9+XKkcyRyEAs0dpkVlkCqTbcEXIOxGAcMGAHBgDBgwYAwv8VQGMJVxgs9NdmUdXhYDnRgd5squo/GjXxN2DGuolCIzHooLH4huf7MAscNTCpq6uqUhkBSliYdCkS65GU94aWUrcbHQOthhrwteTek5eWU2wBkUzEKAADOxlsAOgHMAA8AMMuAjZhVGKNnCs9vgqLk/EO8/wDW3XEDJM786BIikjANgZABfx0i9yB0JIG9x3G07M8zjp42llOlF6mxNvbYAk/IMa8qzqKpXVE2pQxUmxHaXZhYgHY3HTATVFsZwYMAu17f9q0ntpqr+JR4jwVKx5jmDuQFSnpWYnuVfOix+YHGzNTbNaE+MFWP30x/3cL3FjEzZjEps9RFQ0y9f5+WeNjt4Izt8mAZuBqQijjlcWkqC1TIPBpzr02O40qypbwXDDjxCgCgDYAWA9g6D5se8BU59xCtIFZ0kZWJGpFuFIFwGNwBfcDxNgLkgGdRVglRXAIDC9ja/wAWxI+YnETMOIoIDaV9B/NY7E2vsDtcgX7iQDa4xYRyagCO8X32/d1Hy4D2MGDHlmtgKGj/AJVqf/lKX+NWYpkP3Pnf6ab/AGGDFpRPfNqjw80pvnE1X/xxo4pfl01YVAJaKTUqadTaomUMRsbgabknoG9mA+ScGNnJP/V/+GDAfUfkxzOGDJKRppI4l0HtSMqj74/exAx4lz2OSRxSwS1sE1zIsUWmMP1EqTyFI7kr2grHtAMLNqDU3kwyFTQU00dBA8pU3qJ2X+kYdgBXYbd3Y6Ye/sTUP98qSo6aYI1j2sfhScxvDcFemArIHzMxDmPS0qqN5JC07kAmxYAxxKbWuQSDcnbphaqcvjNTC4qDWiaoiSol0rbTpZFjLRIImiZmhvGSdwp7W9n+HhenDamj5jjo0xaVhuTs0hYr17rYjcXwXgj7tNVSN8i1cN/3YDZw6ml6tRsq1HZHcAaeBrAdw7R6Yi8VuFny5j65pv8AnUlUo/eRiVkrnzmsU9zxMP60EY/tjOInG69mkPhXUxHyyW/sJGAZF6YzjC9MZwBgwYxrGAzhe4/qCmW1en0mhZAb2sZRoBuO8a74lZrxXTUzBJJl5htaJQXkN+lokDOfjthez3NJ6+meKGirF1aCsjrDENSOrqTHLKrlboL7XsT34BxoaYRxqigAIoUAdAFAAA9lhjfhWTOMyVAXy+NzYahHVre/fpV4wPkLfLj3JxmYz90UlXTra+sxrKg+Nqd5NI26kYBkdgBc4xFpsNNrW2t0t7LYWJuKBVjlUEiys1tU6jVHCpAuxa2lpbHsxDe9tQAviRw3NyD5k1wYV96LH04BshB72juI279lY7OMAxYMYBxknAK2eyBczy8kgDRVLuQNysJA+ZTihzdRJnKrfYzUhNj3xU+YyAfSRCcTXppsykSqjEIgj5iwpNGXE6SWV5WAI0o2jsbNcdoixAEDNcjnoJRmWiF0hUcymgQoFjCOrSRsT2nUSubFVBHgeodIXpjOKvJeI4KoHluNa+nGwKyJ+fG1mX5RbwvizJwEaoy+JyC8aMRaxZFJFr23I7rn5zjeqBQAAAOgAFh+7CtmebTVZKUBB5LhnmJ97LRm4pVZfSLEBXIuEUm/aIUXmU5ulTEJEuNyGVhZkZTZ43HwWUggj+7ALOUZ3WZkryU8kNLEHZBqjaaXbcMQWSNbhlNrN8fUYntwOJL+c1VXUX6qZjEh3H83AIwenffFF5LxyJ66l3ASd2UG3TmyC1772jMHdtfD1mWZR08TyysESNSzE9wHs7z4DqTYd+AVchyeGkzSeKCNIlakhfSg6sJ6gFj3sSGG5v0GJfEjryKoaTqEM3wunvUl2Ittvfv+EMVc2SVVXIap4KftosYp5y4ZUVi6u0sYbTLd2uirYAgarg3n5wpWimDAIRBMtkdtAIhe6BGOyDaxsO7YXGA+TeYfE4Me+QfA/NgwH1Z5If5Go/zG/iPhxwneSH+RqP8AMb+I+HHAGF7jwHzGUr1Bjb6M0ZJ+YYYcUXHJIy2sI6imlI+MRsR+8DAb6RrVtQP81A3ztOP9zELj0fcqN3pVUrD4/O4R/YxxKiltXyDvanjb6Esw/wDyDETyi3GWzuOsWiYf/RlST/cwDHfGb4T+Nc3pUkp0qpYRHze3FI6jYo4jkZCe0iuVO4sNm+DhVyuamm3nd0jJkEKwzyRqNNU0McFPHC4UsFWN2J1EmZSNsB0nOs8ipY+ZKwC3sABdmY+iiKN3YnYKAScUsVNVV3amL0cB6QobTOP87KPvV/6OPtDvfuxAyjKOVmjJK7VJFOJKeWZtTxKH0SxjYC5JU8z0yNmJw9YCBlmRwUy6YYliHU6RYknqWPVifFrnE4DGcGAMYZb4zgwC7m/CCPJz6djTVPTmoBZhb0ZY/RlX47EdzC2Icc4qiKWtTk1S3kRo2YBtG3Pp5L6hYGzIdwGIYMpuW7FXxDkaVURRiUYENHIvpRuvoyKfEeHeCQdjgK9autptmjWtjHw4ysctvyomIjc+1WX2Lvis4n4xvRVIEFZFLyJQA1LMQG5bWJkRWjt33DED+ynp+Jswp+Xzpqdy00lO/nFoVEkS6gySRL97kQG2tbg6et8Ts+4wrVhJGXXBQ9tW85jYHqFWKzMCtzd9AOwJF74BsyuaKOKJIzdRCpQd5jVVAYDv+D08cbDWR1EekFXWWLWF/GRwN7HuIYC/TfCFlNDPNFGlFWUsqwLpjqFJEsSEDVDJT2cSpZVGlyjdlbnULlipfJ7GigioqhLuRKsunSXbVJohA5KqxtdeWRsO8XwCzw1wPAzz008QZooaW0gYtJFI0BDrFN6SgFA4UGw1EgWIGJFDkFPC60+YK7ksBFNJPUNDP+KrxvKY0m8YyLMd0v6IeMkyGOlQqhdiza3eRi7u5ABd2PU2VR4AAAWGJGYZekyNHIqujCzKyhgR4EHAe6WmWNQiAKqiwUWAAHcANgB4DFNm+RyK5qKN1jma2tHBMUwAsokA3VgLASLuBYEMAAITZHV0lvM5RPEDtT1TNdR+LHUi7geAkD/GMDcaSa44GpJoaiVrKJNLRkLvI/NjYghYwWsdJOwA32BTy3NTBm0ks0TUxZrSJs9lnhjPMDJcunPgO4A2YEgWIw4cWyiQUS7NHLWRBrbhlVXkX4xrjjO2x+LHnirJIbPWSzSQlI0AZSNjDKZIyEt23LkLp31bAdd0/N8qcIkfKq058wEc1TVRxpDOxLRSCnpgyA8xdroLs1iQWvgOnLmKAsNVtDKjX/GcIVHtJ5ijbvOKzN63RHO63PJR3ZeaLbRs6rpBJW+x3A2OF6qyDMKh7MI6UtpEs8MmtZRGbo6QPFdJFI2bWNO3phQAy8qQRsWfUVupOpwWI2vpBsNWx0jbfAfL327v6pQ/skf/AAxnHd/cph/pqf8AYaP/AA8ZwFn5Iv5Go/zG/iPhw1Y5v5NOEqWoymkeaIyMUPpSSW2kfYLqso9gGGeLyf0C/wDhYz+ddh8zEjAXxqV/GHzjFJxVnVOlNOsk0SFopFAaRFJujbWJ649faLl/qNJ+zxfUxIi4WpEUrHTQRhgQdESL1+JcBW5PNrlpJG9OShJPyGnJ/fJiRx/FqyusA9XkPzIT/dhayPiemTzDnzxQSw0rwzRyusbI+mmurK5UjePbaxG4uMT+LOOaB6KpjSsp2Z4JUUCVT2mjYAXBI3JGAtcv4fpYKdiEXS6FpZJLFpA4vI0sh3bUL3ubfEBtR5RU04RkqYWaMuFWpngbRKosIZJC67OA4jMjKA2m997DFO1TX5fzImTksi8qAqLypHa4kkY9kyaGAAGwIvfe0rOONqR6dwHDySK0QiIs2txo0MCOyASASdgL7nAe6rh6enkNTSyPNJoCPDMQeYikkCN7DkuNRsB2D0I+FhgyPOo6uFZYr2NwVYWZWU2aN1+C6sCCMbcspTHEiMxkZEVS56sVUAsfaTc/LhddPM8zjK3WKuDI6gbecRLqST2F4lkU+OhTgG3BjAxnAGDBgwBjXUOApLEBQLknYADqSfC2PZOF7OX86l80Q3SwapPgh9GD86Wxv4IG6akuCpXU0yQQ16qQsMk1dJGbXZZ3AKad7FaNpTf8YW7zZxXhunbtw3hLC4enYx3uNmIXsPsb9pW7sW7U4ZSrAEEEEew9R8xxQeTyUnL4VJuYddOT4+byNED8ojB+XAQM34eVpYxUqHMjaYquL3mdHClgGeO1wVQ9pbLcAFO/FbByqKc01dOxQx8yGoeeVDIFYK8clpQvNUlTqAAYNewIOG7P2GqlX8apUD+rHI39inFRxIpGZ5XpvbXU6reHm56+zVp+W2A0Lm2U+uL+2Tf4uMnOMq6+eL+1y/4mHMYLYBMXN8qJCirVidgBVSkm/Sw5m+PXBFIkss1YoblPeKm1O7e9Iw1y3diRzZVuPyUj9uJvGdWzJHSRMVlqyY9Q6pEADPN/VjuAfxnTE7MqyKgpDIFtHAgCovU2AWOJfEsdKj2kYBQ4+zwNUrAk0UZpdNUyyMoEsqkNBTb9AVV2J7iYjhnjanzSi/HhnT5Rv0/JdGHyMPZv64TyeSCC8pBnlYzTkdDJJYlR+SgCxj2KMV4XzGut0p617+yOpt09izKv01/LwFRkYpLmnrXtWROYmBmmBltuk6rzNw8elzbodQ7sX+ciOGim5bqGSGTSwbUw97bTZyxa4Nt793d3aeKlNNJHXxg2iGipVer05Ny9rdpoW98HsMg+Fjfm8ayQyAEiN0k98GiwDxuDJfVcoASR09h6Ah8j85/xm+c4MW32Bh/8xpfoVf8Ay2M4DrfAnlioaHL6anl5xkRCGCR3Fy7HqWF9iMPWV+UXzqNZKahrJka+l9MKKbGx3kmG1wRfpsccs4N8ifntHDVGq5fMUnQIr27TKQW5gvcDwHU4fcryOuy5RHGTPGqKFaKOPcoCuqSB5I21aOWuqOXcR3IudwtX49m5kkS5dUGWNQ5Tm019JBI02mOs2U7Lc9L9ReBJ5TJVJDU0SEdVknlVhfuKilYA/ETitzjMRK5M0aq7EX1pUwAqhsGaOalli1AXGu/TYNttDTNoLm9XTbdG88jUW7uxFUKv+gMBcR5vVyTmbzamjTlhGeeWVYxpOpGDvTpqJ1sBpBAsb2tutZvnE1ZIqz+8xamQQQGQxzNFLbmatK80X06VVrkhFsplRsTIZEaS6tFIxsRJApkZrDuaCkL3UXtpqAb94xe5dw3JPNGZkdYFWUESWj185NJZYlLyAk9ovLIX2FgLmwV65nNRUqiiEZgcctEbXIYJn08uJHBBkhkLho2b8Zd7Mox0CjykR0qwKzqEiEQZWs1lUKGBHwu+/jjmWa00lLOFYprjdZxr1IJxDMjBVcMIyziSR9LKSkiyabI66X7K+OaOZLrPGpHpRysI3W/c8bkEH93gcBUtxpJRycmsVAqadU4YjUjbJPytHTXZGCudDEbaSMbVzcZjVU3m93hppHmkm0Mq6xC8SwqWA1t785a19OkA7nFBxZxJT1tREsJWSOJJRLKHAVllS3IU82Lmgsqs2h7DSoN77b8h4lKVUk5R46aQhahzGFjE50cqbaeSysl0dx2biMnvIDpIxnHgjYfJis4bzZ6iAO6BGDPGQGv2onMbn2DmI1h4W7zYBbYwTiLmGaRwLqldY16AsQLk9FHiT4C5xUzVM9VtGGpoe+VhaVvZHG33r8+QX8EGzAN+ZZuxcwQAPNa7XB0xK17SSW69OzGCC3sW7CXk+UJTxhF1MfSd29J3b0pHPexPzbAWAAx6yvKY6dNES6VuWPUks27OzG7O5PVmJJxNwAcLPARHJqNPTz2qt+0PhhqakRozsbKqlifYouT8wwr+TmsT7HxnmRMza55Ajg6DPI8pVrE2trtv4YCyzS71dIgHoGWcmx20x8oWPQG9R+4+GFriniSOmzSGWYHk01O5kkU3EZqpAsbMguxB5BXYdXXDDl0oaWarayxaFSNm2HLS7vNc9FZ3O/eqKehGFmjaC75nUo7tUTKKWIBmYqikU4WG9jK45ktyOyGJuLMcBbUPlUy6VtKVSE79VcDpfqVt0PjhqiqVdQysCpFwQQQR4g45ZnXksOaTCaSOPL731CI8yV72sZNOmJWBHVdZ8Se63TyVcilkhgray73azS6VLNYOW5aBjqUady1r3tfAW3CqCqmmr23WQcmn/QId5B+ll1N7VEePFa3nuYRwDeGitPMO5pmH3PHf8gapT7eX8m+DM6iOMImXuCtkVVmg0aVFhpYupCjoBoBt3DphFqOPajI7Q1NEjyTF53nSossru13IvDsV7KaT0AW21sB2Bem+KziLLY6inkjkbQrLbXcDQwN0kBOwZXCsD4gYReHfKZU5sXhpadaZlAZ5pHEojVulkAXW5IIAJA2ufDDNS+T+nJD1JkrZOoaqbmAfmxWEab+C4D3whnYraciUo0sbGGcIwZS6ixYW2KupDD86x3Bx44ihC01QApUcmbSdAH8y/Z1A+iB0Fu4eGJc3CUYcPA70jaQpMAjUMqklVZGRkNizWIAO5F7HHjM6EciRZAxBjdXmZ1B0lCHktcKp0knYADwAwHx9gw1fa7Qf+aJ+y1H/AAwYDu3ksgqDlNIY5YlXlnZoWY/fX+FzVH7sNnmtV6xF+zn/ABsc44Bqq1KLLYoaiFEqFlChqcsU5Wtt25w1XIt0Fvbh5GV5l69T/sR/5nATTRVfdUxD/wC3P+NjyKGs9ai/Zz/jYifYvMvXoP2I/wDM4PsXmXr0H7Ef+ZwE0UNX6zH+o/8A249eY1PrKfJAPr4gfYvMvXoP2I/8zjH2LzL16D9i/wD6MBPOX1PrQ/Ur9bEKu4WkmIMs0bkbAvSxNb4i17Yq6Vsxeqnp/PYhyVibUKQb87mbWM21uX7euDhtK+rpIag1wQyoHKrTRkC/cCTfAXEeR1KgBa1lA2AEEIA9gGnHibh+pdSrV7lSCCDBTkEEWIIKbgjuwsZvnFTSziGbMW7UJkTRSxl3k5gVYliAYvtcm3gTsAcZqKutWhpqkVsrtOacFBDTD7+V1BSygDZjbUSNhfvwF/wWGQVNOzs4ppzEhYAHQYopFWwA2XWQOuwA7sQ8ny2d5auEVRhjjqnIWKNNXvyrOffHDCxM99kBB1bkdKnJOJJoIlm83ml89lVhJPPSxhi0A0ECK6qOXAOoBv4nDPw/l1R5xPUzCKPnLGvLjdpLcrX2i7Im5DgWAI7N777BOouGoYn5iqWk/pZGaSTpa3MclgLdwIGLXBgwBgwYhZvm8VNC80zhI0F2Y9w/vJ6ADcmwGAXPKJX+9LSgFmqNmVepiW3MX2GQskA9so62OFvLuCHq1kqAtFKJmNhUU5YsqlgZ0lWQMnMcvKLDoy77Yrps0mncSSqYnrHVIJdavGsdwkUQkUlVkjMk07KxGqSNLXtYdcy+mWONUQaVQBFHgFAAG/sGAQPc5nJFxRWuD2zWTLsQbmKSfQ3TocWObcNVwK1QqVqJ6fW0UAp0SNtaaWj3k1gsOjGTY91tsO+DAKdJxbVhAZ8rqVNtxFJTy733G8qn4tumNq8dC29FmCnw81c/vW4/fhmtg0jwwCxJxVUuByctqbnoZ3hhX4z74zj4tF8RpOAxXOJczEczKCscKaxFECQWsbhpHay3ZgBsAFGHC2M4BGqvJqKcrJlbJQzarO1mdXjN7o0bEg9qxB2tv44szSZop2nopB+VTyxkfNM98M2DALXJzRjYy0KD8YRTOfkUyqP3421EzCNlZ+ZKi9AURXk030gHUUBbbcm17EnvYMVXEfvdLUSIArrDIwYAX1LGxB6dQQMB898qv/8Ah+H9iqP8TBhC+zM/9NL+sb/jjOA+geAPwbIviqf9STHVMcr4A/Bsi+Kp/wBSTHU74DODBfBgDBgvgwC3lf8AKld+ipf/AFGFzhfMqiSjpKSkKI3mySSzONXLR2ZUCR9JJGKP6XZULc3uBhjyv+VK79FS/wDqML3kn6P7KakH+hKbfOTgLtcqpcvRppWJlkGgzykyTSFhtGuxY3PSOMAeC4p9JOR5dpYI33CQ7C4U6oe0VuL262uMXEsQkzZtW/Ko1aP8lpppFkYeBIiRb9bEjocUNWgPDtGG9Hl0WraM7F4Qfvvvff8AC28dr4DZTqpy3JgbFRJSg3AI2idRcdL3t8uOgqw6Y48lNzBMaaCpkUKzRmAoqpUD7wzCGRYTKgJDFNXZ5QYag+KvguE1sNbU1eqadITZ5CweJ0Z/QKkGLusF0+gcB3fVg1YW/tHjF9NTWoO5RVzWHxamJ/fgHk9pGN5hLU73+6J5ZR0t6DNo2HfpwHjOOP6eF+VG4qJz0hiZCR7XcsEiG43cj5cI3E+UjM2U12bUlMo3WlikiYIfa7uvMe3VtNgem3XqdPkkEaLGkMaovooEUAfEALDriQtKg6Ko+IDAc54UyfLKGCamjkkrRIV5q8t5wbXA7EUZUC5vffuudhi34YqpYKkUtpvN5I3kg84tzE5Lxq8V9RZo7SoVL9objfbDnpwrZq983olUglIKoyC+4VzThCQOl2G1+tj4YBrwYMGAMGDBgDBgwYAwYMGAMVXFf4DVfoJf4TYtcVXFf4DVfoJf4TYD4ywYMGA7TPxNJl+S5PURBWZectmBI7YcXsCOnXriqH+ULWgAcqnNm3YqwLC42ID2BtcXGNfGn/dzKfzpP7Xxy/AdOT/KBzDe6QHYWshAuCLt6VySL99sE3+UDmBFlSnXa19BNtuou1vbuDjmODAdNf8AygcwsbJTi466Ce61928d9/luNsRZfLvmZOzxKPARL49N7922OeYMB0jJfLjVwSSyvHFNJKsalmuthEH07JYE9s3w/wDkKzoVPnHZ08uGmjO97mMTDUPAHbb48fPKjHZfIbXNRRTSSU9Q6VEipG8SawWiWQsmgNr6Em4UjYi+1sB1VWtnDD8ahX/RqGv/AK4xSH/u/Q+xaD+NTj+/EvJs7SqzYsiSoFpGQ82NoySKhb2DdbYgzzBOHaNmOlVjoWY+CiWnLG/sFzgH9FHoiwAHTw8NvDbHOq3Kaf7JTwvHJFznQpUwsI2WSoiYtAxWxZXMDt2gy6msRuMaJeIZqj3ui9/qAqwyOp1QlVbVDUGoW4Q21kxsNR1MvcpLBKs9bLTh6V6ZIplnkaR4jdo1YJHGI3YsNTC7tp2XYEnYJT8N1oHveZyddubTwSfISqpf92KTPKnOKeWGGCamqpJEkezU/K7MTRA78+xJMy7bdMdBBwq5xmkaZpTam9CmqS9gzaRJJTBGbSDpUmNxqNh2TgFkV+dianjqJIKdJpeUHSGNzcxyv6PNYWtEB3dfZYtacL1TW5mZ1FrdIoqePfxvymxAzviSmnkoXikEsaVgLOisyrqhmiQs4GkXlmiXc3ufYbOit8fzYBZXyfxn79U10+97SVUgHxaYii2+TFpk/DNPSKVp4Y4geuhQC1uhZvSY+0k4stePWAMGDBgDBgwYAwYMGAMGDBgDFVxX+A1X6CX+E2LXFVxX+A1X6CX+E2A+MsGDBgO7Zbk0NdlGW08qSSFVZlCNp3d5rD0Te6wynqoGk9SVBpF8iavMQkrCM30LZWkujBZFZmaNCqlls2zNrXsizWZeHTqyihVER3WIljIH0hHmkCXYRyILsjemu25BGKiizzOY5pGahZl6KqOF5ZLWZFlJfWzsLsrFmLaW2NrhQL5HiYpGWqhZwQY13AaNuUQzE7oxWdDosbbb9pTjXmPkfkCxebzQzs6BmUuqWLAHsMTZksw7RIv4bgF1yvOay4E+WSRAKCrQEuVZTBb3ouGC2hgBN+wbsb323ZrX1lOwSkofO4tKgTJK9yYLxi6gDS2uNj2Sb3Glj1wCHH5IJREGeVVkaS1gNSCMNGrysxIZSvNLFSvRGPeL2+XeRunEimoqnETlVSNY9M5JkEZDqdSxhZGAJ7XUdL4ZaCStancpR0o0o5MBqCzsJDrKsqLywrmC+kkAqGXbV2aWj4nrqSEPUZaSFszSxssYYrJGyScpFKgFkgUuosR4ar4BsyzgXJIBGDAsjPYapGeTcxmS5N9A7G5IGwKk+kDi0gzTJ0DQw8qVCwJhgieoQMo9MRRo6qel2A3Nr74n0uSU/vZkIDKkakawUuIyhjJYdvs6hZt7E2C3a9xBmcFl0soDOUA6dpQxK27jpUn4vjGARmnkkqy+XJ5uKeJIhE1OUMscsgaRkgl5WlY7babFmJ9gMmSULw7RsTpCx0DFr2sBNTkknuAFzfD008ZCtqWxICm431dAp7726DrhKqKYfYmCk1o8kZp4StxYtSyxtMBrtcBIJW3AuB7RcGw55SKD7/AoW5PviC1msSd9u1sT44Xs/wCKw8sMNJV06a+Y8kodG0JCEJW+6qW1jtEGwBsN7jlXlA8k8qTPLQhZYXcFIkbdA4J7N7KV16woBJ3XbfFdwp5MappEllYUumRSoYBpGdbMAsZOkMOztKV3Px4DpiTJ2tecJMW2EcUssjk/iolPUI7N7AMRsojVZ3MsDTxytBTkyyNI8TcyVQWdmcKxaoUctJi6gXIF7YnyUsNMhnkMtS0jLGEiuZZAz6EWRrJy42kFtCiOK5sdd91Djts3qRGtMEFLsyJSNYApJZbuwRmOsAqUAU7W3wD3xhkishp4afW8sZLSk8xo0RlsVWRrudRA0hhtfrYDC7S0NOHdXiaEjq8AeTRfcF4bJUxL7ShH5XfjnPJzym+6C1WvKBuxlL2GxYMhZtgNJKkbWBIwxZP5bllCx5nTLMF6TRAK6n8YLcaW/KRkPgMA20+dwU7RNT5oJnM8MbRGSRldJJUSRbTTOFKq7PdNJFt7i+OoQ1CsoZWDKdwwNwfiI2xymqocuzOGSSCZaghS5idzHONKk21ga2sLj31Je/fCLSQVeX5i9NQM7Ojp2VDkNqVW0yIo5drOVLFV2BPZOA+lcGPERNtxY+zf9/f+7HvAGDBgwBgwYMAYMF8Y1DAZxVcV/gNV+gl/hNi01Yq+Kj9w1X6CX+E2A+MsGDBgO9cIVA8xy8QxNVTFbMiMF5YgkmkuxbsHUzqhRyNum/S9psmlkgI82mj07lZGUu2qGWExqzEqpGodu6je4UAFWrOB+U+W0gaujhAjKvE0yqfvsgbYkFbxO47t9J7r4vkihs18zhJ+AeenZ3CsfS3vCiLvfcse++ArKxJgNUlFJErhh2p6dfvnOLEsT2W+65uzY30qSygHG80dWRbzCUgknsy0y6tcksnTWeUA0rfj3Frgb4tqeshjVCK6leRGYgvOvaDLo3IN1Kpp6dbe240S8gys3n9KI2EYKLMi30PCx6NdRpjkUDUQA+1t7hBemqHBtQzHVp3VqZVuFlTULSG/YnLb9dHpdrauzulqnp5lGXyo0iuOY81OqjUstyxDXVAKhyF3sV03O5xcQwQKqqtdSKFjKDTOvhKNNtXosZEY+BQbHqNoFP189pL7jSZxpC2ktELOCFDNHZhY+9qbXCgBFgy1qsShIuWWHVpIXQ801DP6GolleqINxuArA3NsE9LPzNPmUgVnYAmWmGu/nHwS/pMtTKx6myA73NpLcgsXaroyxXTY1IbsiSNuU0h7TqwRgWYX3AswGPDRQ2X/ALRptS2PMM66mtAYyjDVspYliQdVnexU7kNLQVzqEeiOhQQh58RcmTUZA92ITcAB9Tkd/MYkghMUkKThm5k0inkogLo1Q0uuNhsS0ZrHZm2OmMbA74tK6sgkd2FbSrqjMakVAunp9AGAswZS35osDsRDljgZT9306sQQtqnZARNpQdsXVHkiI2/ml2FlAC0qOClER7byERsoB03JYVO+pjs33U25PcLnc4op2hZGnZ31PUGA09keUMZJomjRddg2mZnBXbSA1iLkui8VUdvwqn/XR/WxE+yuXc7n86j5trczXDrta1td9VvlwELL+EElAlk5iFluULdpDqRuqsUB96jvYE3B7RG2N8/BKMmnWQSoW+hfRCTIRb82ocjuDWNjuDZfbXR+tU/66P62D7a6P1qn/XR/WwFZVcDRuJBrKmQOCQq3HNNSWPt/Cj8ehfbhTg/yeqLfXNUN4WMa95/zZvsQPkPjYP8A9tdH61T/AK6P62D7a6P1qn/XR/WwCefJrBRkCCn86gIbXTytHcO2i0yPIu50oVILiwJ09SGvuDOFBRo5uA0hu0cdhGlmdlVTYFyBJpMjbsFXYAAYsvtro/Wqf9dH9bB9tdH61T/ro/rYC1wYqvtro/Wqf9dH9bB9tdH61T/ro/rYC1wYqvtro/Wqf9dH9bB9tdH61T/ro/rYC1wYqvtro/Wqf9dH9bB9tdH61T/ro/rYCo8owHmovMkI50VzJLy1ZdYDhm5iEgIXbSGBOkDHPswBZ+WKtJoEU9maYKtyjMXMM0lzEuh7BxJ2NwHtcdPr89oZo2jappyHVlPv0fRgQfheBIwrS5HRPE8L5orRyAl1MtP2pWj0Gct6RN7OEJ0hgO4AYCoajlWd2aeBJGLW0VBWQrJKpVDLYhldJlWPTyxGzI2i+4Y6KBloMxuWVNMoSFpWmaLTT9tGkYtclyWsGYC9r9QIlTwzlLy6/O4QpYExc+IpYNCxj0E7ITABpGwDNa21ptRVUVNl9VDFVxSao52GqdHYl1YhdRbU1rhQTc2AvfAfK2DHvln/AKBwYDD9cecGDAGDBgwBgwYMAYMGDAGDBgwBgwYMAYMGDAGDBgwBgwYMAYMGDAGDBgwBgwYMAYMGDAGMrgwYDdgwYM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16" name="AutoShape 12" descr="data:image/jpg;base64,/9j/4AAQSkZJRgABAQAAAQABAAD/2wCEAAkGBhQRERUUExQWFBUWGB0XGRcXGBscHxwcFxgaHhgVHBgcHScgGhwjGRYXHy8gIycqLS0tHyAxNTItNSYrLSkBCQoKBQUFDQUFDSkYEhgpKSkpKSkpKSkpKSkpKSkpKSkpKSkpKSkpKSkpKSkpKSkpKSkpKSkpKSkpKSkpKSkpKf/AABEIAOEA4QMBIgACEQEDEQH/xAAcAAACAgMBAQAAAAAAAAAAAAAABgQFAQMHAgj/xABZEAACAQIEAwMFCA0HCQYHAAABAgMEEQAFEiEGEzEiQVEHFDJUYRcjQnGBkZLSFRYkMzRSYnJzk5ShszVDU4KxwdMIY6KytMLR1PAlNkRVxPFWdIOEw+Pk/8QAFAEBAAAAAAAAAAAAAAAAAAAAAP/EABQRAQAAAAAAAAAAAAAAAAAAAAD/2gAMAwEAAhEDEQA/ALnyb+TbL6rLKaaalR5HQlmJe5Idh3MB0Awze5BlXqcf0pPr4oOD+IzRZJlj6SyO5SSwJKxgVDtIAOunl3I37Iba9sXP28yTVstJTIjHQGildiIyEZlnkOkkuqSaIwqgEtr3ABYBu9yDKvU4/pSfXwe5BlXqcf0pPr4pKvyg1MdRNTSS0cUkOhR2Kh+c0guojVWDKwugKdoi5N7Y2txzWl2CwgFDHqiFPO7AtDFIyNUBlhQ3k03J2FiRgLb3IMq9Tj+lJ9fB7kGVepx/Sk+viEeKcxEs55EMi09rxQuTcNCJATPIVtsdgkTEnbYdrG6LiyrHm5aKJ/OI+cqwtI1kM9HGCWIGq0dTI5OkDsjoASQ3+5BlXqcf0pPr4Pcgyr1OP6Un18esu42ZnvLGyRMyxqRHIdDu+hEldgoDksoKqp0k2LHu8Px3y62WCWO0MZsZludAMdOwaReoS87AuNlst7AkgM+5BlXqcf0pPr4Pcgyr1OP6Un18aZuM6haWOo83Gg0pqJG1NpRlR2KFhfYlVFwD1ONWW8ZVE06wxGmqNas4ljM6RqIyoZDqV+Y3bXZG8bgCxIS/cgyr1OP6Un18HuQZV6nH9KT6+Nb8ePG0kcsSGWKVImSGUyffoyYdOpEJZpgsZUgadQYm2Iy8dTSuwiVFVXUKeXUzmRWRTrHJTSiM2oJIxsQL6QMBN9yDKvU4/pSfXwe5BlXqcf0pPr4g8P8AHc1XNEqciRTbmpFzmMIZWOt52VY7iygx2vvse/FnxDxJNFMIol6KrkmKeUvqZhy0WEWBGjd2awLLcb3wGr3IMq9Tj+lJ9fGD5IMq9Tj+lJ9fEOr8pNpSEQFBaMByUmMyaXmjETWO0JOmw3kAX4S335zxuwqUgpmUqY+Y03JmqBvy9CKkBvcpKrlj2QGT8bAUNb5MaKibVJRrU0u5ZxzDNCOuohWtNGPYA4Ftn3OL6k8leUSoHSkiZGAZWDuQQRcEEPYggjFjlWa1EskQMRMZi1NMUMZ5gZ1KctnJW+lW3vsw3x44fj81qp6QbRFVqYV/EEjFZoh4KsgDgd3MsNhsEf3IMq9Tj+lJ9fB7kGVepx/Sk+vhxwYBO9yDKvU4/pSfXwe5BlXqcf0pPr4ccGATvcgyr1OP6Un18HuQZV6nH9KT6+HHBgE73IMq9Tj+lJ9fB7kGVepx/Sk+vhxwYBO9yDKvU4/pSfXxX8QeSrLIqWodKSMMkMjKbvsVRiDu/iMdBxVcV/gNV+gl/hNgPjXmnBjxgwH0xwRWU8OR5dLUgaUcBWPRXkkljDtuBp0yMCTsATtibm1NlkM8dMYGM6wkxJTiTWqLISFQxsDGxZ3N7jYPc2xo8n+TiqyOgRjYIyykWB1cud20EHua1jizg4EMRRoaqeN49YDELJqDiNUV1YdpUjhRB0J63ve4V1NX0Ks0EeX1LskYEkRpywCyuWHMWR9LlmVjr7Xfv1GIlFS5ZIzvDlcki8wqS6LHHrU6WAjqJVUWK2KhAdum2GP7TnEplWsnWR10yyaYiz6TdNOpCkYW5ACp0JvcnViBH5Lolkdlk0qzB/vEEkmqwuxnnSRiSwLE2BuTuMBdZvV0+XwyVHKtflqViW7OQQkaqtwCQCBYdw9mIVNmlKjxpTwtIII1iEkYASGNxGyqZJHUHsLE+kamsFJHjaZzw3HVNFzWk0xFmCq7Jd2XSHLoQ91UuAAQO0b92F0eS2LlSU4mlWmdmfk6Ym0lkCDTLIjOAFG29+m4sbhtpzl8dckccKGQr2ZhZ1VjrKxayx0yFY5WAFtlI+FuUvEtERU1QiKzRwGWRSBreIwxyEqC2ll0rGpI6FQDa4xvHk3pQHsHDsQysrFeWyKqxvHGPeldAi2bQTtvjVN5N4ZKVoJJJGYgBZQFV0+5o4G02HoukXaQ7HUR3CwMMWTwGnNOI1EJQx8sbDQy2K2B2FiemNuZ5LDUqEmjWRQdQ1b2I7weoPdcY10OWsksrmaR1fQFjbTpj0A302F+0Tck3PTFjgKKo4IonRYzTppRXRQLiwktrtYjtG3pdeu+5x7qeDqSSQySQK5NtmuV7KhRaMnQOyFBsu4AvewxdYMBVrwvSjlWgQGAARMB2kC7BQ3XTb4N7Y95lw/BUFTLGHK3CkkgjVa+4I62GLHBfAVFLwhSRRGFKeMRm9xpve5vuxuxN+8nbEZuCaE2BgWys7AXa15GVnuNVjuqWB2AAAsBbFtmeZJTxNLKwSNBdmN7AfJuT3AC5vhKrqw1U587gqhAdKwU2mwma2p2l0va4ANopWVQqsxuSQoOWW08CRhKdY1jUmyxBQoJNzYLsDc3+XFPRkS5nM63tBAkBPcXlcylfjVBEf648ML+axRQxyS00C5fWQxmUKVjCSJexRhESkyM3Z66lcp0uL2fCucJCI6dop42kZrSzcs82YgvIHMcjaJbh20G1gLDpYA4nGcGDAGDBgvgKnijiBKGmkqJT2IxewtdidlQX7ySBhI4H8swr6nzeWDkMQxVlfWOwNTB7qCg03Oo7bEYaOPIYJqY004kbnnSqQgGQstnulxYadNyzWUDqd8c74T8m9LArpUUc1TVdq8Z0aUifUI3DcwRbgEX1FtQIAAW+AZYvLbRGcpaXlBgpqNI5YLFgL76gpCkhrbjux0NWuMfOeY+SdkKnmmSMzCBlZLTpZdTbF+VZY11atenSQ3THbOF8/SUCARvC0caEI5RtUforIkkbMjr2bEg7HqBtcGHFVxX+A1X6CX+E2LXFVxX+A1X6CX+E2A+MsGDBgPpvyVcXUcWV0sL1UCSKjXRpUVh745sQTcbEHDxS57BLtHNE58FkRj+4nC15J4Q+S0gYBgUa4IuD74/ccX1RwpSSCz0tOw8GhjP9q4C0D4zqxRfaFl/qFJ+zxfVxhuAMvP/AIGk+SCMf2LgL7VgLYQ+M+D6WGlaSKERvrhXUjOps9RErDZu9WIxc+51Q98Ab2O8jj5VZyD82AYtePHnK6tNxqte1xe3ebdbb9cUw4Cy/wBQpP2eL6uImZcGxxKJKGGCnniYSJy0SMOQCHhcqo7DoSvsNm6rgGnFRX8XUcDlJqqCJx1V5UUi/S4JuNt8bcjzlKmISJcb6WRhZo3X0onX4Lqeo+UbEHFZlD8qvq4j/OiKpXu6oIZPjs0KE/nj24DYfKBQfBqY5P0RMp+aMMR/fgHG8LAGOOqlB2ulJPa/hdowB8uGAYzbALx4lqG9DLqnr/OPTpt4j35ifmxU51WVkstPTSJFTR1DsrPFO7yaI42d1BMSCMsFC6gSQCSD0OHVnthQ4yqzI1H5oQ9VzS8O/Y0BSs7SMt7RaH03FyHMYHhgJh8nVDt7xbcG4klBJUgqzEPd2BAILXIx4qeF3hZJqeWWWSLVaOond1YSABl1tqZG2Fm7QG+25OI+Y5tmSwSSLTQxaEYgGVp3YqDZVRFRdz0Jf+rvtUZNxmyQtUyx19SEW0rKkKxodKswSn5ivpAZe0yk23vucBexZa1SVqaiJdUae9QKSSGDo5JkdEOvXDGBsFFjub4W4qrziCGmoyZSk8U0ckkLxrHHAyP78+hVZyyunve51DwYlh4e8qFBW6hDKQyKXKOpU6UF2Ivs1h4E/NviV5OVH2Lo/bCrn43Gon52OAKHizS4iq4/Npm2W7hopSP6KawBb8hgr+wjfDEDiLmmVx1ETRSoskbbMrC4P/sd7jcdxGF1KiTLCBKzTUXQSsdUlP4CU9ZIf856S/CuO0AbCcKOZ04r8wemluaenhjkaK5CyvMz6ddvTjRYj2TsSxuDYYbVkBFxuDvf+/CbnM8q5iHo1E0ggC1MTNoXQHJgtJY6JrvMVUizLqJI7NwsxwFRKVMcCwst9JhLxW1Wv96Zetl+YeAxo+x8tC7yQB6lHCh1llZpF0Fu2rsrNItmF06ixK3JINbnnE9fGqAUqRPKxjiUuJmaTls4WwKRoLITqaTuPZOJWQ5tJBGPOoq5nbd5HiRxcC5Kx0zuI06gC1zte53wGnOcmjWOeqqlOtrM7wKrGKNAhIBdQZUAhDMCpuCwC22xqNbUNUU9QlNLMKeF45GCiAyNMYixhjm061XlE2JUHULE2NpvG+dxSZXUtG6sJV83BBHpTMItJv6JGve9rd/TDVCgCgDoNh8mAr8q4iiqQ3LPaU2eNgVdCfgvGwDIfjG/dcYxxX+A1X6CX+E2Nee8MR1JV7tFPH97njOmRPZe1mQ96MCp8O/FBmOeyJT1FLWWWc083LkUWjnCxNcp+JIBu0R3G5XUu4D5VwY98vBgPq7yQ/yNR/mN/EfDjhO8kP8AI1H+Y38R8OOAMGDBgFzj/wDAm/SQf7VDhjwvce/gT/pIP9piww4AwYMGAos1yF+b5zSMsc9tLq1+XMo9FZQNww+DIu46EMOzhb4g4nSNoppValqKdidM2yyxOLTRRzj3t7qFdRcNrjTsjpjoONbQA7EXHgcBiCoV0V1IKsAwI6EEXBHsIxCzrPYqZLuTqNwiKLuxAuQq+wbkmyqN2IG+J5SwsB8nxY583Coq6+ZKuR7KQ4jUhRLCzHlgtbWqRspUxqbarPe7YCozPiWfMCwUe8qCXAIMSKBctK5I5ll33tHsdKzWuGvyeZO4iNTOPfZlUIpueVAtzFCLgEdS5FhuwB9EWOJKCMmmy+JQiTOXlVf6CEhpQf0khijJO51t13w3qtsAvcYS3iWJVaQu4vCoOqWNSOYmr0UU3UMzkKVJUkagRQZxxCMuzA3GtKowKYQRrM0muNZY7nTp5cUasCQPRIN7hmniGhYqksQ1SwPzFH4wsRJF/XQsB+VoPdhR4w4HirK6nrKlgKeKIKUIbVI/MZo0Mdr27W4F2J7NupwHiXL6Wp9+Slio4pfvlVKsUbOjEh44lVibyAlDI1rqxtquLOfCotSQ7aeyNrWsCSQLdwtbbuxA+xTVbRPLHyoomDRR2HMuCLOzjeIbEctDcjZjYlAyKtsAaxjWxVrjY9xHydCPl78UVTq+ydONR0mmqDp/KWSlGrxvZyP/AHxjKUAzGt3N9EDab9ntI41afxjyrEm+yj24CorauTKSY40MtPLZaVL7xzsbLSnwhY9pW+AA69NOGPhzIhTQ6WPMldjJLKQLySN6T+wdyjuUKO7FcimqzNmP3qiUIB4zzoC7f1IWRR+lbDQBgFXinL2qZoIGLCMhpbxNodHi08ua5FrIzLYA3LMpIZVbFXTccyQytTVCLUSRKzM8DRqdEbqnMkhldeWSziyqz6r7AdMNmZ5eXkhkS2qNiDfvjkFnW/xhH+NB8eEyj4JEOY1eZVCNIzyAQRIpc7BbSFRtqLL2dWy21EjYgNnEiyVd1lTQeVIYKVbSStI6GNaibSSkaprIF2KhjctcKA+099I1dbb/AB9/78UtFlkksyzzqE5d+XEtjp1KVLPIB2mKm2leyPyj2sXpFhgM3xQ8a0Mc1BUq6q4EUji4vZljYqw8GB3BG+MUVdKcwmidgY1hjkQAWK8x5FIbxN4yQwtttba5q5qySSnzYO91i5sSLYDSBTCQkkbsSZrb9yjvuSHynzDgx4wYD6Y8l9ZyMrpZQwaHQwnHXlsJG9926CxGseGl+5r9JVri+OceTmlZMqo6iIXbl6ZE/pEWSTp3cxbkr43KnqCrPlNckWgK2unl+8yX9EnpAb9B10X8ChsQuoGHBjAO2F7OOJ2WR4KWBqmdFDMuoRomoXQPKw9JrbKoJ8bDfAbON0vRv+dEfmnjP92L7HNMw4oqKqFlJo0UmzBTVTOrIwJUqkK2IZbEWxd8OcatLMIZ00s9+XKkcyRyEAs0dpkVlkCqTbcEXIOxGAcMGAHBgDBgwYAwv8VQGMJVxgs9NdmUdXhYDnRgd5squo/GjXxN2DGuolCIzHooLH4huf7MAscNTCpq6uqUhkBSliYdCkS65GU94aWUrcbHQOthhrwteTek5eWU2wBkUzEKAADOxlsAOgHMAA8AMMuAjZhVGKNnCs9vgqLk/EO8/wDW3XEDJM786BIikjANgZABfx0i9yB0JIG9x3G07M8zjp42llOlF6mxNvbYAk/IMa8qzqKpXVE2pQxUmxHaXZhYgHY3HTATVFsZwYMAu17f9q0ntpqr+JR4jwVKx5jmDuQFSnpWYnuVfOix+YHGzNTbNaE+MFWP30x/3cL3FjEzZjEps9RFQ0y9f5+WeNjt4Izt8mAZuBqQijjlcWkqC1TIPBpzr02O40qypbwXDDjxCgCgDYAWA9g6D5se8BU59xCtIFZ0kZWJGpFuFIFwGNwBfcDxNgLkgGdRVglRXAIDC9ja/wAWxI+YnETMOIoIDaV9B/NY7E2vsDtcgX7iQDa4xYRyagCO8X32/d1Hy4D2MGDHlmtgKGj/AJVqf/lKX+NWYpkP3Pnf6ab/AGGDFpRPfNqjw80pvnE1X/xxo4pfl01YVAJaKTUqadTaomUMRsbgabknoG9mA+ScGNnJP/V/+GDAfUfkxzOGDJKRppI4l0HtSMqj74/exAx4lz2OSRxSwS1sE1zIsUWmMP1EqTyFI7kr2grHtAMLNqDU3kwyFTQU00dBA8pU3qJ2X+kYdgBXYbd3Y6Ye/sTUP98qSo6aYI1j2sfhScxvDcFemArIHzMxDmPS0qqN5JC07kAmxYAxxKbWuQSDcnbphaqcvjNTC4qDWiaoiSol0rbTpZFjLRIImiZmhvGSdwp7W9n+HhenDamj5jjo0xaVhuTs0hYr17rYjcXwXgj7tNVSN8i1cN/3YDZw6ml6tRsq1HZHcAaeBrAdw7R6Yi8VuFny5j65pv8AnUlUo/eRiVkrnzmsU9zxMP60EY/tjOInG69mkPhXUxHyyW/sJGAZF6YzjC9MZwBgwYxrGAzhe4/qCmW1en0mhZAb2sZRoBuO8a74lZrxXTUzBJJl5htaJQXkN+lokDOfjthez3NJ6+meKGirF1aCsjrDENSOrqTHLKrlboL7XsT34BxoaYRxqigAIoUAdAFAAA9lhjfhWTOMyVAXy+NzYahHVre/fpV4wPkLfLj3JxmYz90UlXTra+sxrKg+Nqd5NI26kYBkdgBc4xFpsNNrW2t0t7LYWJuKBVjlUEiys1tU6jVHCpAuxa2lpbHsxDe9tQAviRw3NyD5k1wYV96LH04BshB72juI279lY7OMAxYMYBxknAK2eyBczy8kgDRVLuQNysJA+ZTihzdRJnKrfYzUhNj3xU+YyAfSRCcTXppsykSqjEIgj5iwpNGXE6SWV5WAI0o2jsbNcdoixAEDNcjnoJRmWiF0hUcymgQoFjCOrSRsT2nUSubFVBHgeodIXpjOKvJeI4KoHluNa+nGwKyJ+fG1mX5RbwvizJwEaoy+JyC8aMRaxZFJFr23I7rn5zjeqBQAAAOgAFh+7CtmebTVZKUBB5LhnmJ97LRm4pVZfSLEBXIuEUm/aIUXmU5ulTEJEuNyGVhZkZTZ43HwWUggj+7ALOUZ3WZkryU8kNLEHZBqjaaXbcMQWSNbhlNrN8fUYntwOJL+c1VXUX6qZjEh3H83AIwenffFF5LxyJ66l3ASd2UG3TmyC1772jMHdtfD1mWZR08TyysESNSzE9wHs7z4DqTYd+AVchyeGkzSeKCNIlakhfSg6sJ6gFj3sSGG5v0GJfEjryKoaTqEM3wunvUl2Ittvfv+EMVc2SVVXIap4KftosYp5y4ZUVi6u0sYbTLd2uirYAgarg3n5wpWimDAIRBMtkdtAIhe6BGOyDaxsO7YXGA+TeYfE4Me+QfA/NgwH1Z5If5Go/zG/iPhxwneSH+RqP8AMb+I+HHAGF7jwHzGUr1Bjb6M0ZJ+YYYcUXHJIy2sI6imlI+MRsR+8DAb6RrVtQP81A3ztOP9zELj0fcqN3pVUrD4/O4R/YxxKiltXyDvanjb6Esw/wDyDETyi3GWzuOsWiYf/RlST/cwDHfGb4T+Nc3pUkp0qpYRHze3FI6jYo4jkZCe0iuVO4sNm+DhVyuamm3nd0jJkEKwzyRqNNU0McFPHC4UsFWN2J1EmZSNsB0nOs8ipY+ZKwC3sABdmY+iiKN3YnYKAScUsVNVV3amL0cB6QobTOP87KPvV/6OPtDvfuxAyjKOVmjJK7VJFOJKeWZtTxKH0SxjYC5JU8z0yNmJw9YCBlmRwUy6YYliHU6RYknqWPVifFrnE4DGcGAMYZb4zgwC7m/CCPJz6djTVPTmoBZhb0ZY/RlX47EdzC2Icc4qiKWtTk1S3kRo2YBtG3Pp5L6hYGzIdwGIYMpuW7FXxDkaVURRiUYENHIvpRuvoyKfEeHeCQdjgK9autptmjWtjHw4ysctvyomIjc+1WX2Lvis4n4xvRVIEFZFLyJQA1LMQG5bWJkRWjt33DED+ynp+Jswp+Xzpqdy00lO/nFoVEkS6gySRL97kQG2tbg6et8Ts+4wrVhJGXXBQ9tW85jYHqFWKzMCtzd9AOwJF74BsyuaKOKJIzdRCpQd5jVVAYDv+D08cbDWR1EekFXWWLWF/GRwN7HuIYC/TfCFlNDPNFGlFWUsqwLpjqFJEsSEDVDJT2cSpZVGlyjdlbnULlipfJ7GigioqhLuRKsunSXbVJohA5KqxtdeWRsO8XwCzw1wPAzz008QZooaW0gYtJFI0BDrFN6SgFA4UGw1EgWIGJFDkFPC60+YK7ksBFNJPUNDP+KrxvKY0m8YyLMd0v6IeMkyGOlQqhdiza3eRi7u5ABd2PU2VR4AAAWGJGYZekyNHIqujCzKyhgR4EHAe6WmWNQiAKqiwUWAAHcANgB4DFNm+RyK5qKN1jma2tHBMUwAsokA3VgLASLuBYEMAAITZHV0lvM5RPEDtT1TNdR+LHUi7geAkD/GMDcaSa44GpJoaiVrKJNLRkLvI/NjYghYwWsdJOwA32BTy3NTBm0ks0TUxZrSJs9lnhjPMDJcunPgO4A2YEgWIw4cWyiQUS7NHLWRBrbhlVXkX4xrjjO2x+LHnirJIbPWSzSQlI0AZSNjDKZIyEt23LkLp31bAdd0/N8qcIkfKq058wEc1TVRxpDOxLRSCnpgyA8xdroLs1iQWvgOnLmKAsNVtDKjX/GcIVHtJ5ijbvOKzN63RHO63PJR3ZeaLbRs6rpBJW+x3A2OF6qyDMKh7MI6UtpEs8MmtZRGbo6QPFdJFI2bWNO3phQAy8qQRsWfUVupOpwWI2vpBsNWx0jbfAfL327v6pQ/skf/AAxnHd/cph/pqf8AYaP/AA8ZwFn5Iv5Go/zG/iPhw1Y5v5NOEqWoymkeaIyMUPpSSW2kfYLqso9gGGeLyf0C/wDhYz+ddh8zEjAXxqV/GHzjFJxVnVOlNOsk0SFopFAaRFJujbWJ649faLl/qNJ+zxfUxIi4WpEUrHTQRhgQdESL1+JcBW5PNrlpJG9OShJPyGnJ/fJiRx/FqyusA9XkPzIT/dhayPiemTzDnzxQSw0rwzRyusbI+mmurK5UjePbaxG4uMT+LOOaB6KpjSsp2Z4JUUCVT2mjYAXBI3JGAtcv4fpYKdiEXS6FpZJLFpA4vI0sh3bUL3ubfEBtR5RU04RkqYWaMuFWpngbRKosIZJC67OA4jMjKA2m997DFO1TX5fzImTksi8qAqLypHa4kkY9kyaGAAGwIvfe0rOONqR6dwHDySK0QiIs2txo0MCOyASASdgL7nAe6rh6enkNTSyPNJoCPDMQeYikkCN7DkuNRsB2D0I+FhgyPOo6uFZYr2NwVYWZWU2aN1+C6sCCMbcspTHEiMxkZEVS56sVUAsfaTc/LhddPM8zjK3WKuDI6gbecRLqST2F4lkU+OhTgG3BjAxnAGDBgwBjXUOApLEBQLknYADqSfC2PZOF7OX86l80Q3SwapPgh9GD86Wxv4IG6akuCpXU0yQQ16qQsMk1dJGbXZZ3AKad7FaNpTf8YW7zZxXhunbtw3hLC4enYx3uNmIXsPsb9pW7sW7U4ZSrAEEEEew9R8xxQeTyUnL4VJuYddOT4+byNED8ojB+XAQM34eVpYxUqHMjaYquL3mdHClgGeO1wVQ9pbLcAFO/FbByqKc01dOxQx8yGoeeVDIFYK8clpQvNUlTqAAYNewIOG7P2GqlX8apUD+rHI39inFRxIpGZ5XpvbXU6reHm56+zVp+W2A0Lm2U+uL+2Tf4uMnOMq6+eL+1y/4mHMYLYBMXN8qJCirVidgBVSkm/Sw5m+PXBFIkss1YoblPeKm1O7e9Iw1y3diRzZVuPyUj9uJvGdWzJHSRMVlqyY9Q6pEADPN/VjuAfxnTE7MqyKgpDIFtHAgCovU2AWOJfEsdKj2kYBQ4+zwNUrAk0UZpdNUyyMoEsqkNBTb9AVV2J7iYjhnjanzSi/HhnT5Rv0/JdGHyMPZv64TyeSCC8pBnlYzTkdDJJYlR+SgCxj2KMV4XzGut0p617+yOpt09izKv01/LwFRkYpLmnrXtWROYmBmmBltuk6rzNw8elzbodQ7sX+ciOGim5bqGSGTSwbUw97bTZyxa4Nt793d3aeKlNNJHXxg2iGipVer05Ny9rdpoW98HsMg+Fjfm8ayQyAEiN0k98GiwDxuDJfVcoASR09h6Ah8j85/xm+c4MW32Bh/8xpfoVf8Ay2M4DrfAnlioaHL6anl5xkRCGCR3Fy7HqWF9iMPWV+UXzqNZKahrJka+l9MKKbGx3kmG1wRfpsccs4N8ifntHDVGq5fMUnQIr27TKQW5gvcDwHU4fcryOuy5RHGTPGqKFaKOPcoCuqSB5I21aOWuqOXcR3IudwtX49m5kkS5dUGWNQ5Tm019JBI02mOs2U7Lc9L9ReBJ5TJVJDU0SEdVknlVhfuKilYA/ETitzjMRK5M0aq7EX1pUwAqhsGaOalli1AXGu/TYNttDTNoLm9XTbdG88jUW7uxFUKv+gMBcR5vVyTmbzamjTlhGeeWVYxpOpGDvTpqJ1sBpBAsb2tutZvnE1ZIqz+8xamQQQGQxzNFLbmatK80X06VVrkhFsplRsTIZEaS6tFIxsRJApkZrDuaCkL3UXtpqAb94xe5dw3JPNGZkdYFWUESWj185NJZYlLyAk9ovLIX2FgLmwV65nNRUqiiEZgcctEbXIYJn08uJHBBkhkLho2b8Zd7Mox0CjykR0qwKzqEiEQZWs1lUKGBHwu+/jjmWa00lLOFYprjdZxr1IJxDMjBVcMIyziSR9LKSkiyabI66X7K+OaOZLrPGpHpRysI3W/c8bkEH93gcBUtxpJRycmsVAqadU4YjUjbJPytHTXZGCudDEbaSMbVzcZjVU3m93hppHmkm0Mq6xC8SwqWA1t785a19OkA7nFBxZxJT1tREsJWSOJJRLKHAVllS3IU82Lmgsqs2h7DSoN77b8h4lKVUk5R46aQhahzGFjE50cqbaeSysl0dx2biMnvIDpIxnHgjYfJis4bzZ6iAO6BGDPGQGv2onMbn2DmI1h4W7zYBbYwTiLmGaRwLqldY16AsQLk9FHiT4C5xUzVM9VtGGpoe+VhaVvZHG33r8+QX8EGzAN+ZZuxcwQAPNa7XB0xK17SSW69OzGCC3sW7CXk+UJTxhF1MfSd29J3b0pHPexPzbAWAAx6yvKY6dNES6VuWPUks27OzG7O5PVmJJxNwAcLPARHJqNPTz2qt+0PhhqakRozsbKqlifYouT8wwr+TmsT7HxnmRMza55Ajg6DPI8pVrE2trtv4YCyzS71dIgHoGWcmx20x8oWPQG9R+4+GFriniSOmzSGWYHk01O5kkU3EZqpAsbMguxB5BXYdXXDDl0oaWarayxaFSNm2HLS7vNc9FZ3O/eqKehGFmjaC75nUo7tUTKKWIBmYqikU4WG9jK45ktyOyGJuLMcBbUPlUy6VtKVSE79VcDpfqVt0PjhqiqVdQysCpFwQQQR4g45ZnXksOaTCaSOPL731CI8yV72sZNOmJWBHVdZ8Se63TyVcilkhgray73azS6VLNYOW5aBjqUady1r3tfAW3CqCqmmr23WQcmn/QId5B+ll1N7VEePFa3nuYRwDeGitPMO5pmH3PHf8gapT7eX8m+DM6iOMImXuCtkVVmg0aVFhpYupCjoBoBt3DphFqOPajI7Q1NEjyTF53nSossru13IvDsV7KaT0AW21sB2Bem+KziLLY6inkjkbQrLbXcDQwN0kBOwZXCsD4gYReHfKZU5sXhpadaZlAZ5pHEojVulkAXW5IIAJA2ufDDNS+T+nJD1JkrZOoaqbmAfmxWEab+C4D3whnYraciUo0sbGGcIwZS6ixYW2KupDD86x3Bx44ihC01QApUcmbSdAH8y/Z1A+iB0Fu4eGJc3CUYcPA70jaQpMAjUMqklVZGRkNizWIAO5F7HHjM6EciRZAxBjdXmZ1B0lCHktcKp0knYADwAwHx9gw1fa7Qf+aJ+y1H/AAwYDu3ksgqDlNIY5YlXlnZoWY/fX+FzVH7sNnmtV6xF+zn/ABsc44Bqq1KLLYoaiFEqFlChqcsU5Wtt25w1XIt0Fvbh5GV5l69T/sR/5nATTRVfdUxD/wC3P+NjyKGs9ai/Zz/jYifYvMvXoP2I/wDM4PsXmXr0H7Ef+ZwE0UNX6zH+o/8A249eY1PrKfJAPr4gfYvMvXoP2I/8zjH2LzL16D9i/wD6MBPOX1PrQ/Ur9bEKu4WkmIMs0bkbAvSxNb4i17Yq6Vsxeqnp/PYhyVibUKQb87mbWM21uX7euDhtK+rpIag1wQyoHKrTRkC/cCTfAXEeR1KgBa1lA2AEEIA9gGnHibh+pdSrV7lSCCDBTkEEWIIKbgjuwsZvnFTSziGbMW7UJkTRSxl3k5gVYliAYvtcm3gTsAcZqKutWhpqkVsrtOacFBDTD7+V1BSygDZjbUSNhfvwF/wWGQVNOzs4ppzEhYAHQYopFWwA2XWQOuwA7sQ8ny2d5auEVRhjjqnIWKNNXvyrOffHDCxM99kBB1bkdKnJOJJoIlm83ml89lVhJPPSxhi0A0ECK6qOXAOoBv4nDPw/l1R5xPUzCKPnLGvLjdpLcrX2i7Im5DgWAI7N777BOouGoYn5iqWk/pZGaSTpa3MclgLdwIGLXBgwBgwYhZvm8VNC80zhI0F2Y9w/vJ6ADcmwGAXPKJX+9LSgFmqNmVepiW3MX2GQskA9so62OFvLuCHq1kqAtFKJmNhUU5YsqlgZ0lWQMnMcvKLDoy77Yrps0mncSSqYnrHVIJdavGsdwkUQkUlVkjMk07KxGqSNLXtYdcy+mWONUQaVQBFHgFAAG/sGAQPc5nJFxRWuD2zWTLsQbmKSfQ3TocWObcNVwK1QqVqJ6fW0UAp0SNtaaWj3k1gsOjGTY91tsO+DAKdJxbVhAZ8rqVNtxFJTy733G8qn4tumNq8dC29FmCnw81c/vW4/fhmtg0jwwCxJxVUuByctqbnoZ3hhX4z74zj4tF8RpOAxXOJczEczKCscKaxFECQWsbhpHay3ZgBsAFGHC2M4BGqvJqKcrJlbJQzarO1mdXjN7o0bEg9qxB2tv44szSZop2nopB+VTyxkfNM98M2DALXJzRjYy0KD8YRTOfkUyqP3421EzCNlZ+ZKi9AURXk030gHUUBbbcm17EnvYMVXEfvdLUSIArrDIwYAX1LGxB6dQQMB898qv/8Ah+H9iqP8TBhC+zM/9NL+sb/jjOA+geAPwbIviqf9STHVMcr4A/Bsi+Kp/wBSTHU74DODBfBgDBgvgwC3lf8AKld+ipf/AFGFzhfMqiSjpKSkKI3mySSzONXLR2ZUCR9JJGKP6XZULc3uBhjyv+VK79FS/wDqML3kn6P7KakH+hKbfOTgLtcqpcvRppWJlkGgzykyTSFhtGuxY3PSOMAeC4p9JOR5dpYI33CQ7C4U6oe0VuL262uMXEsQkzZtW/Ko1aP8lpppFkYeBIiRb9bEjocUNWgPDtGG9Hl0WraM7F4Qfvvvff8AC28dr4DZTqpy3JgbFRJSg3AI2idRcdL3t8uOgqw6Y48lNzBMaaCpkUKzRmAoqpUD7wzCGRYTKgJDFNXZ5QYag+KvguE1sNbU1eqadITZ5CweJ0Z/QKkGLusF0+gcB3fVg1YW/tHjF9NTWoO5RVzWHxamJ/fgHk9pGN5hLU73+6J5ZR0t6DNo2HfpwHjOOP6eF+VG4qJz0hiZCR7XcsEiG43cj5cI3E+UjM2U12bUlMo3WlikiYIfa7uvMe3VtNgem3XqdPkkEaLGkMaovooEUAfEALDriQtKg6Ko+IDAc54UyfLKGCamjkkrRIV5q8t5wbXA7EUZUC5vffuudhi34YqpYKkUtpvN5I3kg84tzE5Lxq8V9RZo7SoVL9objfbDnpwrZq983olUglIKoyC+4VzThCQOl2G1+tj4YBrwYMGAMGDBgDBgwYAwYMGAMVXFf4DVfoJf4TYtcVXFf4DVfoJf4TYD4ywYMGA7TPxNJl+S5PURBWZectmBI7YcXsCOnXriqH+ULWgAcqnNm3YqwLC42ID2BtcXGNfGn/dzKfzpP7Xxy/AdOT/KBzDe6QHYWshAuCLt6VySL99sE3+UDmBFlSnXa19BNtuou1vbuDjmODAdNf8AygcwsbJTi466Ce61928d9/luNsRZfLvmZOzxKPARL49N7922OeYMB0jJfLjVwSSyvHFNJKsalmuthEH07JYE9s3w/wDkKzoVPnHZ08uGmjO97mMTDUPAHbb48fPKjHZfIbXNRRTSSU9Q6VEipG8SawWiWQsmgNr6Em4UjYi+1sB1VWtnDD8ahX/RqGv/AK4xSH/u/Q+xaD+NTj+/EvJs7SqzYsiSoFpGQ82NoySKhb2DdbYgzzBOHaNmOlVjoWY+CiWnLG/sFzgH9FHoiwAHTw8NvDbHOq3Kaf7JTwvHJFznQpUwsI2WSoiYtAxWxZXMDt2gy6msRuMaJeIZqj3ui9/qAqwyOp1QlVbVDUGoW4Q21kxsNR1MvcpLBKs9bLTh6V6ZIplnkaR4jdo1YJHGI3YsNTC7tp2XYEnYJT8N1oHveZyddubTwSfISqpf92KTPKnOKeWGGCamqpJEkezU/K7MTRA78+xJMy7bdMdBBwq5xmkaZpTam9CmqS9gzaRJJTBGbSDpUmNxqNh2TgFkV+dianjqJIKdJpeUHSGNzcxyv6PNYWtEB3dfZYtacL1TW5mZ1FrdIoqePfxvymxAzviSmnkoXikEsaVgLOisyrqhmiQs4GkXlmiXc3ufYbOit8fzYBZXyfxn79U10+97SVUgHxaYii2+TFpk/DNPSKVp4Y4geuhQC1uhZvSY+0k4stePWAMGDBgDBgwYAwYMGAMGDBgDFVxX+A1X6CX+E2LXFVxX+A1X6CX+E2A+MsGDBgO7Zbk0NdlGW08qSSFVZlCNp3d5rD0Te6wynqoGk9SVBpF8iavMQkrCM30LZWkujBZFZmaNCqlls2zNrXsizWZeHTqyihVER3WIljIH0hHmkCXYRyILsjemu25BGKiizzOY5pGahZl6KqOF5ZLWZFlJfWzsLsrFmLaW2NrhQL5HiYpGWqhZwQY13AaNuUQzE7oxWdDosbbb9pTjXmPkfkCxebzQzs6BmUuqWLAHsMTZksw7RIv4bgF1yvOay4E+WSRAKCrQEuVZTBb3ouGC2hgBN+wbsb323ZrX1lOwSkofO4tKgTJK9yYLxi6gDS2uNj2Sb3Glj1wCHH5IJREGeVVkaS1gNSCMNGrysxIZSvNLFSvRGPeL2+XeRunEimoqnETlVSNY9M5JkEZDqdSxhZGAJ7XUdL4ZaCStancpR0o0o5MBqCzsJDrKsqLywrmC+kkAqGXbV2aWj4nrqSEPUZaSFszSxssYYrJGyScpFKgFkgUuosR4ar4BsyzgXJIBGDAsjPYapGeTcxmS5N9A7G5IGwKk+kDi0gzTJ0DQw8qVCwJhgieoQMo9MRRo6qel2A3Nr74n0uSU/vZkIDKkakawUuIyhjJYdvs6hZt7E2C3a9xBmcFl0soDOUA6dpQxK27jpUn4vjGARmnkkqy+XJ5uKeJIhE1OUMscsgaRkgl5WlY7babFmJ9gMmSULw7RsTpCx0DFr2sBNTkknuAFzfD008ZCtqWxICm431dAp7726DrhKqKYfYmCk1o8kZp4StxYtSyxtMBrtcBIJW3AuB7RcGw55SKD7/AoW5PviC1msSd9u1sT44Xs/wCKw8sMNJV06a+Y8kodG0JCEJW+6qW1jtEGwBsN7jlXlA8k8qTPLQhZYXcFIkbdA4J7N7KV16woBJ3XbfFdwp5MappEllYUumRSoYBpGdbMAsZOkMOztKV3Px4DpiTJ2tecJMW2EcUssjk/iolPUI7N7AMRsojVZ3MsDTxytBTkyyNI8TcyVQWdmcKxaoUctJi6gXIF7YnyUsNMhnkMtS0jLGEiuZZAz6EWRrJy42kFtCiOK5sdd91Djts3qRGtMEFLsyJSNYApJZbuwRmOsAqUAU7W3wD3xhkishp4afW8sZLSk8xo0RlsVWRrudRA0hhtfrYDC7S0NOHdXiaEjq8AeTRfcF4bJUxL7ShH5XfjnPJzym+6C1WvKBuxlL2GxYMhZtgNJKkbWBIwxZP5bllCx5nTLMF6TRAK6n8YLcaW/KRkPgMA20+dwU7RNT5oJnM8MbRGSRldJJUSRbTTOFKq7PdNJFt7i+OoQ1CsoZWDKdwwNwfiI2xymqocuzOGSSCZaghS5idzHONKk21ga2sLj31Je/fCLSQVeX5i9NQM7Ojp2VDkNqVW0yIo5drOVLFV2BPZOA+lcGPERNtxY+zf9/f+7HvAGDBgwBgwYMAYMF8Y1DAZxVcV/gNV+gl/hNi01Yq+Kj9w1X6CX+E2A+MsGDBgO9cIVA8xy8QxNVTFbMiMF5YgkmkuxbsHUzqhRyNum/S9psmlkgI82mj07lZGUu2qGWExqzEqpGodu6je4UAFWrOB+U+W0gaujhAjKvE0yqfvsgbYkFbxO47t9J7r4vkihs18zhJ+AeenZ3CsfS3vCiLvfcse++ArKxJgNUlFJErhh2p6dfvnOLEsT2W+65uzY30qSygHG80dWRbzCUgknsy0y6tcksnTWeUA0rfj3Frgb4tqeshjVCK6leRGYgvOvaDLo3IN1Kpp6dbe240S8gys3n9KI2EYKLMi30PCx6NdRpjkUDUQA+1t7hBemqHBtQzHVp3VqZVuFlTULSG/YnLb9dHpdrauzulqnp5lGXyo0iuOY81OqjUstyxDXVAKhyF3sV03O5xcQwQKqqtdSKFjKDTOvhKNNtXosZEY+BQbHqNoFP189pL7jSZxpC2ktELOCFDNHZhY+9qbXCgBFgy1qsShIuWWHVpIXQ801DP6GolleqINxuArA3NsE9LPzNPmUgVnYAmWmGu/nHwS/pMtTKx6myA73NpLcgsXaroyxXTY1IbsiSNuU0h7TqwRgWYX3AswGPDRQ2X/ALRptS2PMM66mtAYyjDVspYliQdVnexU7kNLQVzqEeiOhQQh58RcmTUZA92ITcAB9Tkd/MYkghMUkKThm5k0inkogLo1Q0uuNhsS0ZrHZm2OmMbA74tK6sgkd2FbSrqjMakVAunp9AGAswZS35osDsRDljgZT9306sQQtqnZARNpQdsXVHkiI2/ml2FlAC0qOClER7byERsoB03JYVO+pjs33U25PcLnc4op2hZGnZ31PUGA09keUMZJomjRddg2mZnBXbSA1iLkui8VUdvwqn/XR/WxE+yuXc7n86j5trczXDrta1td9VvlwELL+EElAlk5iFluULdpDqRuqsUB96jvYE3B7RG2N8/BKMmnWQSoW+hfRCTIRb82ocjuDWNjuDZfbXR+tU/66P62D7a6P1qn/XR/WwFZVcDRuJBrKmQOCQq3HNNSWPt/Cj8ehfbhTg/yeqLfXNUN4WMa95/zZvsQPkPjYP8A9tdH61T/AK6P62D7a6P1qn/XR/WwCefJrBRkCCn86gIbXTytHcO2i0yPIu50oVILiwJ09SGvuDOFBRo5uA0hu0cdhGlmdlVTYFyBJpMjbsFXYAAYsvtro/Wqf9dH9bB9tdH61T/ro/rYC1wYqvtro/Wqf9dH9bB9tdH61T/ro/rYC1wYqvtro/Wqf9dH9bB9tdH61T/ro/rYC1wYqvtro/Wqf9dH9bB9tdH61T/ro/rYCo8owHmovMkI50VzJLy1ZdYDhm5iEgIXbSGBOkDHPswBZ+WKtJoEU9maYKtyjMXMM0lzEuh7BxJ2NwHtcdPr89oZo2jappyHVlPv0fRgQfheBIwrS5HRPE8L5orRyAl1MtP2pWj0Gct6RN7OEJ0hgO4AYCoajlWd2aeBJGLW0VBWQrJKpVDLYhldJlWPTyxGzI2i+4Y6KBloMxuWVNMoSFpWmaLTT9tGkYtclyWsGYC9r9QIlTwzlLy6/O4QpYExc+IpYNCxj0E7ITABpGwDNa21ptRVUVNl9VDFVxSao52GqdHYl1YhdRbU1rhQTc2AvfAfK2DHvln/AKBwYDD9cecGDAGDBgwBgwYMAYMGDAGDBgwBgwYMAYMGDAGDBgwBgwYMAYMGDAGDBgwBgwYMAYMGDAGMrgwYDdgwYM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17" name="AutoShape 14" descr="data:image/jpg;base64,/9j/4AAQSkZJRgABAQAAAQABAAD/2wCEAAkGBhQRERUUExQWFBUWGB0XGRcXGBscHxwcFxgaHhgVHBgcHScgGhwjGRYXHy8gIycqLS0tHyAxNTItNSYrLSkBCQoKBQUFDQUFDSkYEhgpKSkpKSkpKSkpKSkpKSkpKSkpKSkpKSkpKSkpKSkpKSkpKSkpKSkpKSkpKSkpKSkpKf/AABEIAOEA4QMBIgACEQEDEQH/xAAcAAACAgMBAQAAAAAAAAAAAAAABgQFAQMHAgj/xABZEAACAQIEAwMFCA0HCQYHAAABAgMEEQAFEiEGEzEiQVEHFDJUYRcjQnGBkZLSFRYkMzRSYnJzk5ShszVDU4KxwdMIY6KytMLR1PAlNkRVxPFWdIOEw+Pk/8QAFAEBAAAAAAAAAAAAAAAAAAAAAP/EABQRAQAAAAAAAAAAAAAAAAAAAAD/2gAMAwEAAhEDEQA/ALnyb+TbL6rLKaaalR5HQlmJe5Idh3MB0Awze5BlXqcf0pPr4oOD+IzRZJlj6SyO5SSwJKxgVDtIAOunl3I37Iba9sXP28yTVstJTIjHQGildiIyEZlnkOkkuqSaIwqgEtr3ABYBu9yDKvU4/pSfXwe5BlXqcf0pPr4pKvyg1MdRNTSS0cUkOhR2Kh+c0guojVWDKwugKdoi5N7Y2txzWl2CwgFDHqiFPO7AtDFIyNUBlhQ3k03J2FiRgLb3IMq9Tj+lJ9fB7kGVepx/Sk+viEeKcxEs55EMi09rxQuTcNCJATPIVtsdgkTEnbYdrG6LiyrHm5aKJ/OI+cqwtI1kM9HGCWIGq0dTI5OkDsjoASQ3+5BlXqcf0pPr4Pcgyr1OP6Un18esu42ZnvLGyRMyxqRHIdDu+hEldgoDksoKqp0k2LHu8Px3y62WCWO0MZsZludAMdOwaReoS87AuNlst7AkgM+5BlXqcf0pPr4Pcgyr1OP6Un18aZuM6haWOo83Gg0pqJG1NpRlR2KFhfYlVFwD1ONWW8ZVE06wxGmqNas4ljM6RqIyoZDqV+Y3bXZG8bgCxIS/cgyr1OP6Un18HuQZV6nH9KT6+Nb8ePG0kcsSGWKVImSGUyffoyYdOpEJZpgsZUgadQYm2Iy8dTSuwiVFVXUKeXUzmRWRTrHJTSiM2oJIxsQL6QMBN9yDKvU4/pSfXwe5BlXqcf0pPr4g8P8AHc1XNEqciRTbmpFzmMIZWOt52VY7iygx2vvse/FnxDxJNFMIol6KrkmKeUvqZhy0WEWBGjd2awLLcb3wGr3IMq9Tj+lJ9fGD5IMq9Tj+lJ9fEOr8pNpSEQFBaMByUmMyaXmjETWO0JOmw3kAX4S335zxuwqUgpmUqY+Y03JmqBvy9CKkBvcpKrlj2QGT8bAUNb5MaKibVJRrU0u5ZxzDNCOuohWtNGPYA4Ftn3OL6k8leUSoHSkiZGAZWDuQQRcEEPYggjFjlWa1EskQMRMZi1NMUMZ5gZ1KctnJW+lW3vsw3x44fj81qp6QbRFVqYV/EEjFZoh4KsgDgd3MsNhsEf3IMq9Tj+lJ9fB7kGVepx/Sk+vhxwYBO9yDKvU4/pSfXwe5BlXqcf0pPr4ccGATvcgyr1OP6Un18HuQZV6nH9KT6+HHBgE73IMq9Tj+lJ9fB7kGVepx/Sk+vhxwYBO9yDKvU4/pSfXxX8QeSrLIqWodKSMMkMjKbvsVRiDu/iMdBxVcV/gNV+gl/hNgPjXmnBjxgwH0xwRWU8OR5dLUgaUcBWPRXkkljDtuBp0yMCTsATtibm1NlkM8dMYGM6wkxJTiTWqLISFQxsDGxZ3N7jYPc2xo8n+TiqyOgRjYIyykWB1cud20EHua1jizg4EMRRoaqeN49YDELJqDiNUV1YdpUjhRB0J63ve4V1NX0Ks0EeX1LskYEkRpywCyuWHMWR9LlmVjr7Xfv1GIlFS5ZIzvDlcki8wqS6LHHrU6WAjqJVUWK2KhAdum2GP7TnEplWsnWR10yyaYiz6TdNOpCkYW5ACp0JvcnViBH5Lolkdlk0qzB/vEEkmqwuxnnSRiSwLE2BuTuMBdZvV0+XwyVHKtflqViW7OQQkaqtwCQCBYdw9mIVNmlKjxpTwtIII1iEkYASGNxGyqZJHUHsLE+kamsFJHjaZzw3HVNFzWk0xFmCq7Jd2XSHLoQ91UuAAQO0b92F0eS2LlSU4mlWmdmfk6Ym0lkCDTLIjOAFG29+m4sbhtpzl8dckccKGQr2ZhZ1VjrKxayx0yFY5WAFtlI+FuUvEtERU1QiKzRwGWRSBreIwxyEqC2ll0rGpI6FQDa4xvHk3pQHsHDsQysrFeWyKqxvHGPeldAi2bQTtvjVN5N4ZKVoJJJGYgBZQFV0+5o4G02HoukXaQ7HUR3CwMMWTwGnNOI1EJQx8sbDQy2K2B2FiemNuZ5LDUqEmjWRQdQ1b2I7weoPdcY10OWsksrmaR1fQFjbTpj0A302F+0Tck3PTFjgKKo4IonRYzTppRXRQLiwktrtYjtG3pdeu+5x7qeDqSSQySQK5NtmuV7KhRaMnQOyFBsu4AvewxdYMBVrwvSjlWgQGAARMB2kC7BQ3XTb4N7Y95lw/BUFTLGHK3CkkgjVa+4I62GLHBfAVFLwhSRRGFKeMRm9xpve5vuxuxN+8nbEZuCaE2BgWys7AXa15GVnuNVjuqWB2AAAsBbFtmeZJTxNLKwSNBdmN7AfJuT3AC5vhKrqw1U587gqhAdKwU2mwma2p2l0va4ANopWVQqsxuSQoOWW08CRhKdY1jUmyxBQoJNzYLsDc3+XFPRkS5nM63tBAkBPcXlcylfjVBEf648ML+axRQxyS00C5fWQxmUKVjCSJexRhESkyM3Z66lcp0uL2fCucJCI6dop42kZrSzcs82YgvIHMcjaJbh20G1gLDpYA4nGcGDAGDBgvgKnijiBKGmkqJT2IxewtdidlQX7ySBhI4H8swr6nzeWDkMQxVlfWOwNTB7qCg03Oo7bEYaOPIYJqY004kbnnSqQgGQstnulxYadNyzWUDqd8c74T8m9LArpUUc1TVdq8Z0aUifUI3DcwRbgEX1FtQIAAW+AZYvLbRGcpaXlBgpqNI5YLFgL76gpCkhrbjux0NWuMfOeY+SdkKnmmSMzCBlZLTpZdTbF+VZY11atenSQ3THbOF8/SUCARvC0caEI5RtUforIkkbMjr2bEg7HqBtcGHFVxX+A1X6CX+E2LXFVxX+A1X6CX+E2A+MsGDBgPpvyVcXUcWV0sL1UCSKjXRpUVh745sQTcbEHDxS57BLtHNE58FkRj+4nC15J4Q+S0gYBgUa4IuD74/ccX1RwpSSCz0tOw8GhjP9q4C0D4zqxRfaFl/qFJ+zxfVxhuAMvP/AIGk+SCMf2LgL7VgLYQ+M+D6WGlaSKERvrhXUjOps9RErDZu9WIxc+51Q98Ab2O8jj5VZyD82AYtePHnK6tNxqte1xe3ebdbb9cUw4Cy/wBQpP2eL6uImZcGxxKJKGGCnniYSJy0SMOQCHhcqo7DoSvsNm6rgGnFRX8XUcDlJqqCJx1V5UUi/S4JuNt8bcjzlKmISJcb6WRhZo3X0onX4Lqeo+UbEHFZlD8qvq4j/OiKpXu6oIZPjs0KE/nj24DYfKBQfBqY5P0RMp+aMMR/fgHG8LAGOOqlB2ulJPa/hdowB8uGAYzbALx4lqG9DLqnr/OPTpt4j35ifmxU51WVkstPTSJFTR1DsrPFO7yaI42d1BMSCMsFC6gSQCSD0OHVnthQ4yqzI1H5oQ9VzS8O/Y0BSs7SMt7RaH03FyHMYHhgJh8nVDt7xbcG4klBJUgqzEPd2BAILXIx4qeF3hZJqeWWWSLVaOond1YSABl1tqZG2Fm7QG+25OI+Y5tmSwSSLTQxaEYgGVp3YqDZVRFRdz0Jf+rvtUZNxmyQtUyx19SEW0rKkKxodKswSn5ivpAZe0yk23vucBexZa1SVqaiJdUae9QKSSGDo5JkdEOvXDGBsFFjub4W4qrziCGmoyZSk8U0ckkLxrHHAyP78+hVZyyunve51DwYlh4e8qFBW6hDKQyKXKOpU6UF2Ivs1h4E/NviV5OVH2Lo/bCrn43Gon52OAKHizS4iq4/Npm2W7hopSP6KawBb8hgr+wjfDEDiLmmVx1ETRSoskbbMrC4P/sd7jcdxGF1KiTLCBKzTUXQSsdUlP4CU9ZIf856S/CuO0AbCcKOZ04r8wemluaenhjkaK5CyvMz6ddvTjRYj2TsSxuDYYbVkBFxuDvf+/CbnM8q5iHo1E0ggC1MTNoXQHJgtJY6JrvMVUizLqJI7NwsxwFRKVMcCwst9JhLxW1Wv96Zetl+YeAxo+x8tC7yQB6lHCh1llZpF0Fu2rsrNItmF06ixK3JINbnnE9fGqAUqRPKxjiUuJmaTls4WwKRoLITqaTuPZOJWQ5tJBGPOoq5nbd5HiRxcC5Kx0zuI06gC1zte53wGnOcmjWOeqqlOtrM7wKrGKNAhIBdQZUAhDMCpuCwC22xqNbUNUU9QlNLMKeF45GCiAyNMYixhjm061XlE2JUHULE2NpvG+dxSZXUtG6sJV83BBHpTMItJv6JGve9rd/TDVCgCgDoNh8mAr8q4iiqQ3LPaU2eNgVdCfgvGwDIfjG/dcYxxX+A1X6CX+E2Nee8MR1JV7tFPH97njOmRPZe1mQ96MCp8O/FBmOeyJT1FLWWWc083LkUWjnCxNcp+JIBu0R3G5XUu4D5VwY98vBgPq7yQ/yNR/mN/EfDjhO8kP8AI1H+Y38R8OOAMGDBgFzj/wDAm/SQf7VDhjwvce/gT/pIP9piww4AwYMGAos1yF+b5zSMsc9tLq1+XMo9FZQNww+DIu46EMOzhb4g4nSNoppValqKdidM2yyxOLTRRzj3t7qFdRcNrjTsjpjoONbQA7EXHgcBiCoV0V1IKsAwI6EEXBHsIxCzrPYqZLuTqNwiKLuxAuQq+wbkmyqN2IG+J5SwsB8nxY583Coq6+ZKuR7KQ4jUhRLCzHlgtbWqRspUxqbarPe7YCozPiWfMCwUe8qCXAIMSKBctK5I5ll33tHsdKzWuGvyeZO4iNTOPfZlUIpueVAtzFCLgEdS5FhuwB9EWOJKCMmmy+JQiTOXlVf6CEhpQf0khijJO51t13w3qtsAvcYS3iWJVaQu4vCoOqWNSOYmr0UU3UMzkKVJUkagRQZxxCMuzA3GtKowKYQRrM0muNZY7nTp5cUasCQPRIN7hmniGhYqksQ1SwPzFH4wsRJF/XQsB+VoPdhR4w4HirK6nrKlgKeKIKUIbVI/MZo0Mdr27W4F2J7NupwHiXL6Wp9+Slio4pfvlVKsUbOjEh44lVibyAlDI1rqxtquLOfCotSQ7aeyNrWsCSQLdwtbbuxA+xTVbRPLHyoomDRR2HMuCLOzjeIbEctDcjZjYlAyKtsAaxjWxVrjY9xHydCPl78UVTq+ydONR0mmqDp/KWSlGrxvZyP/AHxjKUAzGt3N9EDab9ntI41afxjyrEm+yj24CorauTKSY40MtPLZaVL7xzsbLSnwhY9pW+AA69NOGPhzIhTQ6WPMldjJLKQLySN6T+wdyjuUKO7FcimqzNmP3qiUIB4zzoC7f1IWRR+lbDQBgFXinL2qZoIGLCMhpbxNodHi08ua5FrIzLYA3LMpIZVbFXTccyQytTVCLUSRKzM8DRqdEbqnMkhldeWSziyqz6r7AdMNmZ5eXkhkS2qNiDfvjkFnW/xhH+NB8eEyj4JEOY1eZVCNIzyAQRIpc7BbSFRtqLL2dWy21EjYgNnEiyVd1lTQeVIYKVbSStI6GNaibSSkaprIF2KhjctcKA+099I1dbb/AB9/78UtFlkksyzzqE5d+XEtjp1KVLPIB2mKm2leyPyj2sXpFhgM3xQ8a0Mc1BUq6q4EUji4vZljYqw8GB3BG+MUVdKcwmidgY1hjkQAWK8x5FIbxN4yQwtttba5q5qySSnzYO91i5sSLYDSBTCQkkbsSZrb9yjvuSHynzDgx4wYD6Y8l9ZyMrpZQwaHQwnHXlsJG9926CxGseGl+5r9JVri+OceTmlZMqo6iIXbl6ZE/pEWSTp3cxbkr43KnqCrPlNckWgK2unl+8yX9EnpAb9B10X8ChsQuoGHBjAO2F7OOJ2WR4KWBqmdFDMuoRomoXQPKw9JrbKoJ8bDfAbON0vRv+dEfmnjP92L7HNMw4oqKqFlJo0UmzBTVTOrIwJUqkK2IZbEWxd8OcatLMIZ00s9+XKkcyRyEAs0dpkVlkCqTbcEXIOxGAcMGAHBgDBgwYAwv8VQGMJVxgs9NdmUdXhYDnRgd5squo/GjXxN2DGuolCIzHooLH4huf7MAscNTCpq6uqUhkBSliYdCkS65GU94aWUrcbHQOthhrwteTek5eWU2wBkUzEKAADOxlsAOgHMAA8AMMuAjZhVGKNnCs9vgqLk/EO8/wDW3XEDJM786BIikjANgZABfx0i9yB0JIG9x3G07M8zjp42llOlF6mxNvbYAk/IMa8qzqKpXVE2pQxUmxHaXZhYgHY3HTATVFsZwYMAu17f9q0ntpqr+JR4jwVKx5jmDuQFSnpWYnuVfOix+YHGzNTbNaE+MFWP30x/3cL3FjEzZjEps9RFQ0y9f5+WeNjt4Izt8mAZuBqQijjlcWkqC1TIPBpzr02O40qypbwXDDjxCgCgDYAWA9g6D5se8BU59xCtIFZ0kZWJGpFuFIFwGNwBfcDxNgLkgGdRVglRXAIDC9ja/wAWxI+YnETMOIoIDaV9B/NY7E2vsDtcgX7iQDa4xYRyagCO8X32/d1Hy4D2MGDHlmtgKGj/AJVqf/lKX+NWYpkP3Pnf6ab/AGGDFpRPfNqjw80pvnE1X/xxo4pfl01YVAJaKTUqadTaomUMRsbgabknoG9mA+ScGNnJP/V/+GDAfUfkxzOGDJKRppI4l0HtSMqj74/exAx4lz2OSRxSwS1sE1zIsUWmMP1EqTyFI7kr2grHtAMLNqDU3kwyFTQU00dBA8pU3qJ2X+kYdgBXYbd3Y6Ye/sTUP98qSo6aYI1j2sfhScxvDcFemArIHzMxDmPS0qqN5JC07kAmxYAxxKbWuQSDcnbphaqcvjNTC4qDWiaoiSol0rbTpZFjLRIImiZmhvGSdwp7W9n+HhenDamj5jjo0xaVhuTs0hYr17rYjcXwXgj7tNVSN8i1cN/3YDZw6ml6tRsq1HZHcAaeBrAdw7R6Yi8VuFny5j65pv8AnUlUo/eRiVkrnzmsU9zxMP60EY/tjOInG69mkPhXUxHyyW/sJGAZF6YzjC9MZwBgwYxrGAzhe4/qCmW1en0mhZAb2sZRoBuO8a74lZrxXTUzBJJl5htaJQXkN+lokDOfjthez3NJ6+meKGirF1aCsjrDENSOrqTHLKrlboL7XsT34BxoaYRxqigAIoUAdAFAAA9lhjfhWTOMyVAXy+NzYahHVre/fpV4wPkLfLj3JxmYz90UlXTra+sxrKg+Nqd5NI26kYBkdgBc4xFpsNNrW2t0t7LYWJuKBVjlUEiys1tU6jVHCpAuxa2lpbHsxDe9tQAviRw3NyD5k1wYV96LH04BshB72juI279lY7OMAxYMYBxknAK2eyBczy8kgDRVLuQNysJA+ZTihzdRJnKrfYzUhNj3xU+YyAfSRCcTXppsykSqjEIgj5iwpNGXE6SWV5WAI0o2jsbNcdoixAEDNcjnoJRmWiF0hUcymgQoFjCOrSRsT2nUSubFVBHgeodIXpjOKvJeI4KoHluNa+nGwKyJ+fG1mX5RbwvizJwEaoy+JyC8aMRaxZFJFr23I7rn5zjeqBQAAAOgAFh+7CtmebTVZKUBB5LhnmJ97LRm4pVZfSLEBXIuEUm/aIUXmU5ulTEJEuNyGVhZkZTZ43HwWUggj+7ALOUZ3WZkryU8kNLEHZBqjaaXbcMQWSNbhlNrN8fUYntwOJL+c1VXUX6qZjEh3H83AIwenffFF5LxyJ66l3ASd2UG3TmyC1772jMHdtfD1mWZR08TyysESNSzE9wHs7z4DqTYd+AVchyeGkzSeKCNIlakhfSg6sJ6gFj3sSGG5v0GJfEjryKoaTqEM3wunvUl2Ittvfv+EMVc2SVVXIap4KftosYp5y4ZUVi6u0sYbTLd2uirYAgarg3n5wpWimDAIRBMtkdtAIhe6BGOyDaxsO7YXGA+TeYfE4Me+QfA/NgwH1Z5If5Go/zG/iPhxwneSH+RqP8AMb+I+HHAGF7jwHzGUr1Bjb6M0ZJ+YYYcUXHJIy2sI6imlI+MRsR+8DAb6RrVtQP81A3ztOP9zELj0fcqN3pVUrD4/O4R/YxxKiltXyDvanjb6Esw/wDyDETyi3GWzuOsWiYf/RlST/cwDHfGb4T+Nc3pUkp0qpYRHze3FI6jYo4jkZCe0iuVO4sNm+DhVyuamm3nd0jJkEKwzyRqNNU0McFPHC4UsFWN2J1EmZSNsB0nOs8ipY+ZKwC3sABdmY+iiKN3YnYKAScUsVNVV3amL0cB6QobTOP87KPvV/6OPtDvfuxAyjKOVmjJK7VJFOJKeWZtTxKH0SxjYC5JU8z0yNmJw9YCBlmRwUy6YYliHU6RYknqWPVifFrnE4DGcGAMYZb4zgwC7m/CCPJz6djTVPTmoBZhb0ZY/RlX47EdzC2Icc4qiKWtTk1S3kRo2YBtG3Pp5L6hYGzIdwGIYMpuW7FXxDkaVURRiUYENHIvpRuvoyKfEeHeCQdjgK9autptmjWtjHw4ysctvyomIjc+1WX2Lvis4n4xvRVIEFZFLyJQA1LMQG5bWJkRWjt33DED+ynp+Jswp+Xzpqdy00lO/nFoVEkS6gySRL97kQG2tbg6et8Ts+4wrVhJGXXBQ9tW85jYHqFWKzMCtzd9AOwJF74BsyuaKOKJIzdRCpQd5jVVAYDv+D08cbDWR1EekFXWWLWF/GRwN7HuIYC/TfCFlNDPNFGlFWUsqwLpjqFJEsSEDVDJT2cSpZVGlyjdlbnULlipfJ7GigioqhLuRKsunSXbVJohA5KqxtdeWRsO8XwCzw1wPAzz008QZooaW0gYtJFI0BDrFN6SgFA4UGw1EgWIGJFDkFPC60+YK7ksBFNJPUNDP+KrxvKY0m8YyLMd0v6IeMkyGOlQqhdiza3eRi7u5ABd2PU2VR4AAAWGJGYZekyNHIqujCzKyhgR4EHAe6WmWNQiAKqiwUWAAHcANgB4DFNm+RyK5qKN1jma2tHBMUwAsokA3VgLASLuBYEMAAITZHV0lvM5RPEDtT1TNdR+LHUi7geAkD/GMDcaSa44GpJoaiVrKJNLRkLvI/NjYghYwWsdJOwA32BTy3NTBm0ks0TUxZrSJs9lnhjPMDJcunPgO4A2YEgWIw4cWyiQUS7NHLWRBrbhlVXkX4xrjjO2x+LHnirJIbPWSzSQlI0AZSNjDKZIyEt23LkLp31bAdd0/N8qcIkfKq058wEc1TVRxpDOxLRSCnpgyA8xdroLs1iQWvgOnLmKAsNVtDKjX/GcIVHtJ5ijbvOKzN63RHO63PJR3ZeaLbRs6rpBJW+x3A2OF6qyDMKh7MI6UtpEs8MmtZRGbo6QPFdJFI2bWNO3phQAy8qQRsWfUVupOpwWI2vpBsNWx0jbfAfL327v6pQ/skf/AAxnHd/cph/pqf8AYaP/AA8ZwFn5Iv5Go/zG/iPhw1Y5v5NOEqWoymkeaIyMUPpSSW2kfYLqso9gGGeLyf0C/wDhYz+ddh8zEjAXxqV/GHzjFJxVnVOlNOsk0SFopFAaRFJujbWJ649faLl/qNJ+zxfUxIi4WpEUrHTQRhgQdESL1+JcBW5PNrlpJG9OShJPyGnJ/fJiRx/FqyusA9XkPzIT/dhayPiemTzDnzxQSw0rwzRyusbI+mmurK5UjePbaxG4uMT+LOOaB6KpjSsp2Z4JUUCVT2mjYAXBI3JGAtcv4fpYKdiEXS6FpZJLFpA4vI0sh3bUL3ubfEBtR5RU04RkqYWaMuFWpngbRKosIZJC67OA4jMjKA2m997DFO1TX5fzImTksi8qAqLypHa4kkY9kyaGAAGwIvfe0rOONqR6dwHDySK0QiIs2txo0MCOyASASdgL7nAe6rh6enkNTSyPNJoCPDMQeYikkCN7DkuNRsB2D0I+FhgyPOo6uFZYr2NwVYWZWU2aN1+C6sCCMbcspTHEiMxkZEVS56sVUAsfaTc/LhddPM8zjK3WKuDI6gbecRLqST2F4lkU+OhTgG3BjAxnAGDBgwBjXUOApLEBQLknYADqSfC2PZOF7OX86l80Q3SwapPgh9GD86Wxv4IG6akuCpXU0yQQ16qQsMk1dJGbXZZ3AKad7FaNpTf8YW7zZxXhunbtw3hLC4enYx3uNmIXsPsb9pW7sW7U4ZSrAEEEEew9R8xxQeTyUnL4VJuYddOT4+byNED8ojB+XAQM34eVpYxUqHMjaYquL3mdHClgGeO1wVQ9pbLcAFO/FbByqKc01dOxQx8yGoeeVDIFYK8clpQvNUlTqAAYNewIOG7P2GqlX8apUD+rHI39inFRxIpGZ5XpvbXU6reHm56+zVp+W2A0Lm2U+uL+2Tf4uMnOMq6+eL+1y/4mHMYLYBMXN8qJCirVidgBVSkm/Sw5m+PXBFIkss1YoblPeKm1O7e9Iw1y3diRzZVuPyUj9uJvGdWzJHSRMVlqyY9Q6pEADPN/VjuAfxnTE7MqyKgpDIFtHAgCovU2AWOJfEsdKj2kYBQ4+zwNUrAk0UZpdNUyyMoEsqkNBTb9AVV2J7iYjhnjanzSi/HhnT5Rv0/JdGHyMPZv64TyeSCC8pBnlYzTkdDJJYlR+SgCxj2KMV4XzGut0p617+yOpt09izKv01/LwFRkYpLmnrXtWROYmBmmBltuk6rzNw8elzbodQ7sX+ciOGim5bqGSGTSwbUw97bTZyxa4Nt793d3aeKlNNJHXxg2iGipVer05Ny9rdpoW98HsMg+Fjfm8ayQyAEiN0k98GiwDxuDJfVcoASR09h6Ah8j85/xm+c4MW32Bh/8xpfoVf8Ay2M4DrfAnlioaHL6anl5xkRCGCR3Fy7HqWF9iMPWV+UXzqNZKahrJka+l9MKKbGx3kmG1wRfpsccs4N8ifntHDVGq5fMUnQIr27TKQW5gvcDwHU4fcryOuy5RHGTPGqKFaKOPcoCuqSB5I21aOWuqOXcR3IudwtX49m5kkS5dUGWNQ5Tm019JBI02mOs2U7Lc9L9ReBJ5TJVJDU0SEdVknlVhfuKilYA/ETitzjMRK5M0aq7EX1pUwAqhsGaOalli1AXGu/TYNttDTNoLm9XTbdG88jUW7uxFUKv+gMBcR5vVyTmbzamjTlhGeeWVYxpOpGDvTpqJ1sBpBAsb2tutZvnE1ZIqz+8xamQQQGQxzNFLbmatK80X06VVrkhFsplRsTIZEaS6tFIxsRJApkZrDuaCkL3UXtpqAb94xe5dw3JPNGZkdYFWUESWj185NJZYlLyAk9ovLIX2FgLmwV65nNRUqiiEZgcctEbXIYJn08uJHBBkhkLho2b8Zd7Mox0CjykR0qwKzqEiEQZWs1lUKGBHwu+/jjmWa00lLOFYprjdZxr1IJxDMjBVcMIyziSR9LKSkiyabI66X7K+OaOZLrPGpHpRysI3W/c8bkEH93gcBUtxpJRycmsVAqadU4YjUjbJPytHTXZGCudDEbaSMbVzcZjVU3m93hppHmkm0Mq6xC8SwqWA1t785a19OkA7nFBxZxJT1tREsJWSOJJRLKHAVllS3IU82Lmgsqs2h7DSoN77b8h4lKVUk5R46aQhahzGFjE50cqbaeSysl0dx2biMnvIDpIxnHgjYfJis4bzZ6iAO6BGDPGQGv2onMbn2DmI1h4W7zYBbYwTiLmGaRwLqldY16AsQLk9FHiT4C5xUzVM9VtGGpoe+VhaVvZHG33r8+QX8EGzAN+ZZuxcwQAPNa7XB0xK17SSW69OzGCC3sW7CXk+UJTxhF1MfSd29J3b0pHPexPzbAWAAx6yvKY6dNES6VuWPUks27OzG7O5PVmJJxNwAcLPARHJqNPTz2qt+0PhhqakRozsbKqlifYouT8wwr+TmsT7HxnmRMza55Ajg6DPI8pVrE2trtv4YCyzS71dIgHoGWcmx20x8oWPQG9R+4+GFriniSOmzSGWYHk01O5kkU3EZqpAsbMguxB5BXYdXXDDl0oaWarayxaFSNm2HLS7vNc9FZ3O/eqKehGFmjaC75nUo7tUTKKWIBmYqikU4WG9jK45ktyOyGJuLMcBbUPlUy6VtKVSE79VcDpfqVt0PjhqiqVdQysCpFwQQQR4g45ZnXksOaTCaSOPL731CI8yV72sZNOmJWBHVdZ8Se63TyVcilkhgray73azS6VLNYOW5aBjqUady1r3tfAW3CqCqmmr23WQcmn/QId5B+ll1N7VEePFa3nuYRwDeGitPMO5pmH3PHf8gapT7eX8m+DM6iOMImXuCtkVVmg0aVFhpYupCjoBoBt3DphFqOPajI7Q1NEjyTF53nSossru13IvDsV7KaT0AW21sB2Bem+KziLLY6inkjkbQrLbXcDQwN0kBOwZXCsD4gYReHfKZU5sXhpadaZlAZ5pHEojVulkAXW5IIAJA2ufDDNS+T+nJD1JkrZOoaqbmAfmxWEab+C4D3whnYraciUo0sbGGcIwZS6ixYW2KupDD86x3Bx44ihC01QApUcmbSdAH8y/Z1A+iB0Fu4eGJc3CUYcPA70jaQpMAjUMqklVZGRkNizWIAO5F7HHjM6EciRZAxBjdXmZ1B0lCHktcKp0knYADwAwHx9gw1fa7Qf+aJ+y1H/AAwYDu3ksgqDlNIY5YlXlnZoWY/fX+FzVH7sNnmtV6xF+zn/ABsc44Bqq1KLLYoaiFEqFlChqcsU5Wtt25w1XIt0Fvbh5GV5l69T/sR/5nATTRVfdUxD/wC3P+NjyKGs9ai/Zz/jYifYvMvXoP2I/wDM4PsXmXr0H7Ef+ZwE0UNX6zH+o/8A249eY1PrKfJAPr4gfYvMvXoP2I/8zjH2LzL16D9i/wD6MBPOX1PrQ/Ur9bEKu4WkmIMs0bkbAvSxNb4i17Yq6Vsxeqnp/PYhyVibUKQb87mbWM21uX7euDhtK+rpIag1wQyoHKrTRkC/cCTfAXEeR1KgBa1lA2AEEIA9gGnHibh+pdSrV7lSCCDBTkEEWIIKbgjuwsZvnFTSziGbMW7UJkTRSxl3k5gVYliAYvtcm3gTsAcZqKutWhpqkVsrtOacFBDTD7+V1BSygDZjbUSNhfvwF/wWGQVNOzs4ppzEhYAHQYopFWwA2XWQOuwA7sQ8ny2d5auEVRhjjqnIWKNNXvyrOffHDCxM99kBB1bkdKnJOJJoIlm83ml89lVhJPPSxhi0A0ECK6qOXAOoBv4nDPw/l1R5xPUzCKPnLGvLjdpLcrX2i7Im5DgWAI7N777BOouGoYn5iqWk/pZGaSTpa3MclgLdwIGLXBgwBgwYhZvm8VNC80zhI0F2Y9w/vJ6ADcmwGAXPKJX+9LSgFmqNmVepiW3MX2GQskA9so62OFvLuCHq1kqAtFKJmNhUU5YsqlgZ0lWQMnMcvKLDoy77Yrps0mncSSqYnrHVIJdavGsdwkUQkUlVkjMk07KxGqSNLXtYdcy+mWONUQaVQBFHgFAAG/sGAQPc5nJFxRWuD2zWTLsQbmKSfQ3TocWObcNVwK1QqVqJ6fW0UAp0SNtaaWj3k1gsOjGTY91tsO+DAKdJxbVhAZ8rqVNtxFJTy733G8qn4tumNq8dC29FmCnw81c/vW4/fhmtg0jwwCxJxVUuByctqbnoZ3hhX4z74zj4tF8RpOAxXOJczEczKCscKaxFECQWsbhpHay3ZgBsAFGHC2M4BGqvJqKcrJlbJQzarO1mdXjN7o0bEg9qxB2tv44szSZop2nopB+VTyxkfNM98M2DALXJzRjYy0KD8YRTOfkUyqP3421EzCNlZ+ZKi9AURXk030gHUUBbbcm17EnvYMVXEfvdLUSIArrDIwYAX1LGxB6dQQMB898qv/8Ah+H9iqP8TBhC+zM/9NL+sb/jjOA+geAPwbIviqf9STHVMcr4A/Bsi+Kp/wBSTHU74DODBfBgDBgvgwC3lf8AKld+ipf/AFGFzhfMqiSjpKSkKI3mySSzONXLR2ZUCR9JJGKP6XZULc3uBhjyv+VK79FS/wDqML3kn6P7KakH+hKbfOTgLtcqpcvRppWJlkGgzykyTSFhtGuxY3PSOMAeC4p9JOR5dpYI33CQ7C4U6oe0VuL262uMXEsQkzZtW/Ko1aP8lpppFkYeBIiRb9bEjocUNWgPDtGG9Hl0WraM7F4Qfvvvff8AC28dr4DZTqpy3JgbFRJSg3AI2idRcdL3t8uOgqw6Y48lNzBMaaCpkUKzRmAoqpUD7wzCGRYTKgJDFNXZ5QYag+KvguE1sNbU1eqadITZ5CweJ0Z/QKkGLusF0+gcB3fVg1YW/tHjF9NTWoO5RVzWHxamJ/fgHk9pGN5hLU73+6J5ZR0t6DNo2HfpwHjOOP6eF+VG4qJz0hiZCR7XcsEiG43cj5cI3E+UjM2U12bUlMo3WlikiYIfa7uvMe3VtNgem3XqdPkkEaLGkMaovooEUAfEALDriQtKg6Ko+IDAc54UyfLKGCamjkkrRIV5q8t5wbXA7EUZUC5vffuudhi34YqpYKkUtpvN5I3kg84tzE5Lxq8V9RZo7SoVL9objfbDnpwrZq983olUglIKoyC+4VzThCQOl2G1+tj4YBrwYMGAMGDBgDBgwYAwYMGAMVXFf4DVfoJf4TYtcVXFf4DVfoJf4TYD4ywYMGA7TPxNJl+S5PURBWZectmBI7YcXsCOnXriqH+ULWgAcqnNm3YqwLC42ID2BtcXGNfGn/dzKfzpP7Xxy/AdOT/KBzDe6QHYWshAuCLt6VySL99sE3+UDmBFlSnXa19BNtuou1vbuDjmODAdNf8AygcwsbJTi466Ce61928d9/luNsRZfLvmZOzxKPARL49N7922OeYMB0jJfLjVwSSyvHFNJKsalmuthEH07JYE9s3w/wDkKzoVPnHZ08uGmjO97mMTDUPAHbb48fPKjHZfIbXNRRTSSU9Q6VEipG8SawWiWQsmgNr6Em4UjYi+1sB1VWtnDD8ahX/RqGv/AK4xSH/u/Q+xaD+NTj+/EvJs7SqzYsiSoFpGQ82NoySKhb2DdbYgzzBOHaNmOlVjoWY+CiWnLG/sFzgH9FHoiwAHTw8NvDbHOq3Kaf7JTwvHJFznQpUwsI2WSoiYtAxWxZXMDt2gy6msRuMaJeIZqj3ui9/qAqwyOp1QlVbVDUGoW4Q21kxsNR1MvcpLBKs9bLTh6V6ZIplnkaR4jdo1YJHGI3YsNTC7tp2XYEnYJT8N1oHveZyddubTwSfISqpf92KTPKnOKeWGGCamqpJEkezU/K7MTRA78+xJMy7bdMdBBwq5xmkaZpTam9CmqS9gzaRJJTBGbSDpUmNxqNh2TgFkV+dianjqJIKdJpeUHSGNzcxyv6PNYWtEB3dfZYtacL1TW5mZ1FrdIoqePfxvymxAzviSmnkoXikEsaVgLOisyrqhmiQs4GkXlmiXc3ufYbOit8fzYBZXyfxn79U10+97SVUgHxaYii2+TFpk/DNPSKVp4Y4geuhQC1uhZvSY+0k4stePWAMGDBgDBgwYAwYMGAMGDBgDFVxX+A1X6CX+E2LXFVxX+A1X6CX+E2A+MsGDBgO7Zbk0NdlGW08qSSFVZlCNp3d5rD0Te6wynqoGk9SVBpF8iavMQkrCM30LZWkujBZFZmaNCqlls2zNrXsizWZeHTqyihVER3WIljIH0hHmkCXYRyILsjemu25BGKiizzOY5pGahZl6KqOF5ZLWZFlJfWzsLsrFmLaW2NrhQL5HiYpGWqhZwQY13AaNuUQzE7oxWdDosbbb9pTjXmPkfkCxebzQzs6BmUuqWLAHsMTZksw7RIv4bgF1yvOay4E+WSRAKCrQEuVZTBb3ouGC2hgBN+wbsb323ZrX1lOwSkofO4tKgTJK9yYLxi6gDS2uNj2Sb3Glj1wCHH5IJREGeVVkaS1gNSCMNGrysxIZSvNLFSvRGPeL2+XeRunEimoqnETlVSNY9M5JkEZDqdSxhZGAJ7XUdL4ZaCStancpR0o0o5MBqCzsJDrKsqLywrmC+kkAqGXbV2aWj4nrqSEPUZaSFszSxssYYrJGyScpFKgFkgUuosR4ar4BsyzgXJIBGDAsjPYapGeTcxmS5N9A7G5IGwKk+kDi0gzTJ0DQw8qVCwJhgieoQMo9MRRo6qel2A3Nr74n0uSU/vZkIDKkakawUuIyhjJYdvs6hZt7E2C3a9xBmcFl0soDOUA6dpQxK27jpUn4vjGARmnkkqy+XJ5uKeJIhE1OUMscsgaRkgl5WlY7babFmJ9gMmSULw7RsTpCx0DFr2sBNTkknuAFzfD008ZCtqWxICm431dAp7726DrhKqKYfYmCk1o8kZp4StxYtSyxtMBrtcBIJW3AuB7RcGw55SKD7/AoW5PviC1msSd9u1sT44Xs/wCKw8sMNJV06a+Y8kodG0JCEJW+6qW1jtEGwBsN7jlXlA8k8qTPLQhZYXcFIkbdA4J7N7KV16woBJ3XbfFdwp5MappEllYUumRSoYBpGdbMAsZOkMOztKV3Px4DpiTJ2tecJMW2EcUssjk/iolPUI7N7AMRsojVZ3MsDTxytBTkyyNI8TcyVQWdmcKxaoUctJi6gXIF7YnyUsNMhnkMtS0jLGEiuZZAz6EWRrJy42kFtCiOK5sdd91Djts3qRGtMEFLsyJSNYApJZbuwRmOsAqUAU7W3wD3xhkishp4afW8sZLSk8xo0RlsVWRrudRA0hhtfrYDC7S0NOHdXiaEjq8AeTRfcF4bJUxL7ShH5XfjnPJzym+6C1WvKBuxlL2GxYMhZtgNJKkbWBIwxZP5bllCx5nTLMF6TRAK6n8YLcaW/KRkPgMA20+dwU7RNT5oJnM8MbRGSRldJJUSRbTTOFKq7PdNJFt7i+OoQ1CsoZWDKdwwNwfiI2xymqocuzOGSSCZaghS5idzHONKk21ga2sLj31Je/fCLSQVeX5i9NQM7Ojp2VDkNqVW0yIo5drOVLFV2BPZOA+lcGPERNtxY+zf9/f+7HvAGDBgwBgwYMAYMF8Y1DAZxVcV/gNV+gl/hNi01Yq+Kj9w1X6CX+E2A+MsGDBgO9cIVA8xy8QxNVTFbMiMF5YgkmkuxbsHUzqhRyNum/S9psmlkgI82mj07lZGUu2qGWExqzEqpGodu6je4UAFWrOB+U+W0gaujhAjKvE0yqfvsgbYkFbxO47t9J7r4vkihs18zhJ+AeenZ3CsfS3vCiLvfcse++ArKxJgNUlFJErhh2p6dfvnOLEsT2W+65uzY30qSygHG80dWRbzCUgknsy0y6tcksnTWeUA0rfj3Frgb4tqeshjVCK6leRGYgvOvaDLo3IN1Kpp6dbe240S8gys3n9KI2EYKLMi30PCx6NdRpjkUDUQA+1t7hBemqHBtQzHVp3VqZVuFlTULSG/YnLb9dHpdrauzulqnp5lGXyo0iuOY81OqjUstyxDXVAKhyF3sV03O5xcQwQKqqtdSKFjKDTOvhKNNtXosZEY+BQbHqNoFP189pL7jSZxpC2ktELOCFDNHZhY+9qbXCgBFgy1qsShIuWWHVpIXQ801DP6GolleqINxuArA3NsE9LPzNPmUgVnYAmWmGu/nHwS/pMtTKx6myA73NpLcgsXaroyxXTY1IbsiSNuU0h7TqwRgWYX3AswGPDRQ2X/ALRptS2PMM66mtAYyjDVspYliQdVnexU7kNLQVzqEeiOhQQh58RcmTUZA92ITcAB9Tkd/MYkghMUkKThm5k0inkogLo1Q0uuNhsS0ZrHZm2OmMbA74tK6sgkd2FbSrqjMakVAunp9AGAswZS35osDsRDljgZT9306sQQtqnZARNpQdsXVHkiI2/ml2FlAC0qOClER7byERsoB03JYVO+pjs33U25PcLnc4op2hZGnZ31PUGA09keUMZJomjRddg2mZnBXbSA1iLkui8VUdvwqn/XR/WxE+yuXc7n86j5trczXDrta1td9VvlwELL+EElAlk5iFluULdpDqRuqsUB96jvYE3B7RG2N8/BKMmnWQSoW+hfRCTIRb82ocjuDWNjuDZfbXR+tU/66P62D7a6P1qn/XR/WwFZVcDRuJBrKmQOCQq3HNNSWPt/Cj8ehfbhTg/yeqLfXNUN4WMa95/zZvsQPkPjYP8A9tdH61T/AK6P62D7a6P1qn/XR/WwCefJrBRkCCn86gIbXTytHcO2i0yPIu50oVILiwJ09SGvuDOFBRo5uA0hu0cdhGlmdlVTYFyBJpMjbsFXYAAYsvtro/Wqf9dH9bB9tdH61T/ro/rYC1wYqvtro/Wqf9dH9bB9tdH61T/ro/rYC1wYqvtro/Wqf9dH9bB9tdH61T/ro/rYC1wYqvtro/Wqf9dH9bB9tdH61T/ro/rYCo8owHmovMkI50VzJLy1ZdYDhm5iEgIXbSGBOkDHPswBZ+WKtJoEU9maYKtyjMXMM0lzEuh7BxJ2NwHtcdPr89oZo2jappyHVlPv0fRgQfheBIwrS5HRPE8L5orRyAl1MtP2pWj0Gct6RN7OEJ0hgO4AYCoajlWd2aeBJGLW0VBWQrJKpVDLYhldJlWPTyxGzI2i+4Y6KBloMxuWVNMoSFpWmaLTT9tGkYtclyWsGYC9r9QIlTwzlLy6/O4QpYExc+IpYNCxj0E7ITABpGwDNa21ptRVUVNl9VDFVxSao52GqdHYl1YhdRbU1rhQTc2AvfAfK2DHvln/AKBwYDD9cecGDAGDBgwBgwYMAYMGDAGDBgwBgwYMAYMGDAGDBgwBgwYMAYMGDAGDBgwBgwYMAYMGDAGMrgwYDdgwYM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8619" name="Picture 10" descr="C:\Documents and Settings\Administrator\Local Settings\Temporary Internet Files\Content.IE5\3YTPPELI\MM900178313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162877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rc 13"/>
          <p:cNvSpPr/>
          <p:nvPr/>
        </p:nvSpPr>
        <p:spPr>
          <a:xfrm rot="16643262">
            <a:off x="4537075" y="1241425"/>
            <a:ext cx="2232025" cy="4213225"/>
          </a:xfrm>
          <a:prstGeom prst="arc">
            <a:avLst>
              <a:gd name="adj1" fmla="val 16200000"/>
              <a:gd name="adj2" fmla="val 21366577"/>
            </a:avLst>
          </a:pr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Arc 14"/>
          <p:cNvSpPr/>
          <p:nvPr/>
        </p:nvSpPr>
        <p:spPr>
          <a:xfrm rot="16643262" flipH="1">
            <a:off x="5530057" y="1118394"/>
            <a:ext cx="2049462" cy="5651500"/>
          </a:xfrm>
          <a:prstGeom prst="arc">
            <a:avLst>
              <a:gd name="adj1" fmla="val 16200000"/>
              <a:gd name="adj2" fmla="val 21366577"/>
            </a:avLst>
          </a:prstGeom>
          <a:noFill/>
          <a:ln w="41275">
            <a:solidFill>
              <a:srgbClr val="C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8622" name="Picture 10" descr="C:\Documents and Settings\Administrator\Local Settings\Temporary Internet Files\Content.IE5\3YTPPELI\MM900178313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4525" y="41497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pPr algn="r"/>
            <a:fld id="{6614ECFC-E50C-43D3-B8F0-45E8546E5638}" type="slidenum">
              <a:rPr lang="en-US" smtClean="0"/>
              <a:pPr algn="r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3" name="Picture 6" descr="http://www.mentalhelp.net/images/root/zenbusine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125538"/>
            <a:ext cx="28765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3" name="Picture 10" descr="C:\Documents and Settings\Administrator\Local Settings\Temporary Internet Files\Content.IE5\3YTPPELI\MM900178313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916113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9350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Is “Normal” Condition Good or Bad?</a:t>
            </a:r>
            <a:endParaRPr lang="en-US" dirty="0"/>
          </a:p>
        </p:txBody>
      </p:sp>
      <p:sp>
        <p:nvSpPr>
          <p:cNvPr id="69635" name="AutoShape 8" descr="data:image/jpg;base64,/9j/4AAQSkZJRgABAQAAAQABAAD/2wCEAAkGBhQRERUUExQWFBUWGB0XGRcXGBscHxwcFxgaHhgVHBgcHScgGhwjGRYXHy8gIycqLS0tHyAxNTItNSYrLSkBCQoKBQUFDQUFDSkYEhgpKSkpKSkpKSkpKSkpKSkpKSkpKSkpKSkpKSkpKSkpKSkpKSkpKSkpKSkpKSkpKSkpKf/AABEIAOEA4QMBIgACEQEDEQH/xAAcAAACAgMBAQAAAAAAAAAAAAAABgQFAQMHAgj/xABZEAACAQIEAwMFCA0HCQYHAAABAgMEEQAFEiEGEzEiQVEHFDJUYRcjQnGBkZLSFRYkMzRSYnJzk5ShszVDU4KxwdMIY6KytMLR1PAlNkRVxPFWdIOEw+Pk/8QAFAEBAAAAAAAAAAAAAAAAAAAAAP/EABQRAQAAAAAAAAAAAAAAAAAAAAD/2gAMAwEAAhEDEQA/ALnyb+TbL6rLKaaalR5HQlmJe5Idh3MB0Awze5BlXqcf0pPr4oOD+IzRZJlj6SyO5SSwJKxgVDtIAOunl3I37Iba9sXP28yTVstJTIjHQGildiIyEZlnkOkkuqSaIwqgEtr3ABYBu9yDKvU4/pSfXwe5BlXqcf0pPr4pKvyg1MdRNTSS0cUkOhR2Kh+c0guojVWDKwugKdoi5N7Y2txzWl2CwgFDHqiFPO7AtDFIyNUBlhQ3k03J2FiRgLb3IMq9Tj+lJ9fB7kGVepx/Sk+viEeKcxEs55EMi09rxQuTcNCJATPIVtsdgkTEnbYdrG6LiyrHm5aKJ/OI+cqwtI1kM9HGCWIGq0dTI5OkDsjoASQ3+5BlXqcf0pPr4Pcgyr1OP6Un18esu42ZnvLGyRMyxqRHIdDu+hEldgoDksoKqp0k2LHu8Px3y62WCWO0MZsZludAMdOwaReoS87AuNlst7AkgM+5BlXqcf0pPr4Pcgyr1OP6Un18aZuM6haWOo83Gg0pqJG1NpRlR2KFhfYlVFwD1ONWW8ZVE06wxGmqNas4ljM6RqIyoZDqV+Y3bXZG8bgCxIS/cgyr1OP6Un18HuQZV6nH9KT6+Nb8ePG0kcsSGWKVImSGUyffoyYdOpEJZpgsZUgadQYm2Iy8dTSuwiVFVXUKeXUzmRWRTrHJTSiM2oJIxsQL6QMBN9yDKvU4/pSfXwe5BlXqcf0pPr4g8P8AHc1XNEqciRTbmpFzmMIZWOt52VY7iygx2vvse/FnxDxJNFMIol6KrkmKeUvqZhy0WEWBGjd2awLLcb3wGr3IMq9Tj+lJ9fGD5IMq9Tj+lJ9fEOr8pNpSEQFBaMByUmMyaXmjETWO0JOmw3kAX4S335zxuwqUgpmUqY+Y03JmqBvy9CKkBvcpKrlj2QGT8bAUNb5MaKibVJRrU0u5ZxzDNCOuohWtNGPYA4Ftn3OL6k8leUSoHSkiZGAZWDuQQRcEEPYggjFjlWa1EskQMRMZi1NMUMZ5gZ1KctnJW+lW3vsw3x44fj81qp6QbRFVqYV/EEjFZoh4KsgDgd3MsNhsEf3IMq9Tj+lJ9fB7kGVepx/Sk+vhxwYBO9yDKvU4/pSfXwe5BlXqcf0pPr4ccGATvcgyr1OP6Un18HuQZV6nH9KT6+HHBgE73IMq9Tj+lJ9fB7kGVepx/Sk+vhxwYBO9yDKvU4/pSfXxX8QeSrLIqWodKSMMkMjKbvsVRiDu/iMdBxVcV/gNV+gl/hNgPjXmnBjxgwH0xwRWU8OR5dLUgaUcBWPRXkkljDtuBp0yMCTsATtibm1NlkM8dMYGM6wkxJTiTWqLISFQxsDGxZ3N7jYPc2xo8n+TiqyOgRjYIyykWB1cud20EHua1jizg4EMRRoaqeN49YDELJqDiNUV1YdpUjhRB0J63ve4V1NX0Ks0EeX1LskYEkRpywCyuWHMWR9LlmVjr7Xfv1GIlFS5ZIzvDlcki8wqS6LHHrU6WAjqJVUWK2KhAdum2GP7TnEplWsnWR10yyaYiz6TdNOpCkYW5ACp0JvcnViBH5Lolkdlk0qzB/vEEkmqwuxnnSRiSwLE2BuTuMBdZvV0+XwyVHKtflqViW7OQQkaqtwCQCBYdw9mIVNmlKjxpTwtIII1iEkYASGNxGyqZJHUHsLE+kamsFJHjaZzw3HVNFzWk0xFmCq7Jd2XSHLoQ91UuAAQO0b92F0eS2LlSU4mlWmdmfk6Ym0lkCDTLIjOAFG29+m4sbhtpzl8dckccKGQr2ZhZ1VjrKxayx0yFY5WAFtlI+FuUvEtERU1QiKzRwGWRSBreIwxyEqC2ll0rGpI6FQDa4xvHk3pQHsHDsQysrFeWyKqxvHGPeldAi2bQTtvjVN5N4ZKVoJJJGYgBZQFV0+5o4G02HoukXaQ7HUR3CwMMWTwGnNOI1EJQx8sbDQy2K2B2FiemNuZ5LDUqEmjWRQdQ1b2I7weoPdcY10OWsksrmaR1fQFjbTpj0A302F+0Tck3PTFjgKKo4IonRYzTppRXRQLiwktrtYjtG3pdeu+5x7qeDqSSQySQK5NtmuV7KhRaMnQOyFBsu4AvewxdYMBVrwvSjlWgQGAARMB2kC7BQ3XTb4N7Y95lw/BUFTLGHK3CkkgjVa+4I62GLHBfAVFLwhSRRGFKeMRm9xpve5vuxuxN+8nbEZuCaE2BgWys7AXa15GVnuNVjuqWB2AAAsBbFtmeZJTxNLKwSNBdmN7AfJuT3AC5vhKrqw1U587gqhAdKwU2mwma2p2l0va4ANopWVQqsxuSQoOWW08CRhKdY1jUmyxBQoJNzYLsDc3+XFPRkS5nM63tBAkBPcXlcylfjVBEf648ML+axRQxyS00C5fWQxmUKVjCSJexRhESkyM3Z66lcp0uL2fCucJCI6dop42kZrSzcs82YgvIHMcjaJbh20G1gLDpYA4nGcGDAGDBgvgKnijiBKGmkqJT2IxewtdidlQX7ySBhI4H8swr6nzeWDkMQxVlfWOwNTB7qCg03Oo7bEYaOPIYJqY004kbnnSqQgGQstnulxYadNyzWUDqd8c74T8m9LArpUUc1TVdq8Z0aUifUI3DcwRbgEX1FtQIAAW+AZYvLbRGcpaXlBgpqNI5YLFgL76gpCkhrbjux0NWuMfOeY+SdkKnmmSMzCBlZLTpZdTbF+VZY11atenSQ3THbOF8/SUCARvC0caEI5RtUforIkkbMjr2bEg7HqBtcGHFVxX+A1X6CX+E2LXFVxX+A1X6CX+E2A+MsGDBgPpvyVcXUcWV0sL1UCSKjXRpUVh745sQTcbEHDxS57BLtHNE58FkRj+4nC15J4Q+S0gYBgUa4IuD74/ccX1RwpSSCz0tOw8GhjP9q4C0D4zqxRfaFl/qFJ+zxfVxhuAMvP/AIGk+SCMf2LgL7VgLYQ+M+D6WGlaSKERvrhXUjOps9RErDZu9WIxc+51Q98Ab2O8jj5VZyD82AYtePHnK6tNxqte1xe3ebdbb9cUw4Cy/wBQpP2eL6uImZcGxxKJKGGCnniYSJy0SMOQCHhcqo7DoSvsNm6rgGnFRX8XUcDlJqqCJx1V5UUi/S4JuNt8bcjzlKmISJcb6WRhZo3X0onX4Lqeo+UbEHFZlD8qvq4j/OiKpXu6oIZPjs0KE/nj24DYfKBQfBqY5P0RMp+aMMR/fgHG8LAGOOqlB2ulJPa/hdowB8uGAYzbALx4lqG9DLqnr/OPTpt4j35ifmxU51WVkstPTSJFTR1DsrPFO7yaI42d1BMSCMsFC6gSQCSD0OHVnthQ4yqzI1H5oQ9VzS8O/Y0BSs7SMt7RaH03FyHMYHhgJh8nVDt7xbcG4klBJUgqzEPd2BAILXIx4qeF3hZJqeWWWSLVaOond1YSABl1tqZG2Fm7QG+25OI+Y5tmSwSSLTQxaEYgGVp3YqDZVRFRdz0Jf+rvtUZNxmyQtUyx19SEW0rKkKxodKswSn5ivpAZe0yk23vucBexZa1SVqaiJdUae9QKSSGDo5JkdEOvXDGBsFFjub4W4qrziCGmoyZSk8U0ckkLxrHHAyP78+hVZyyunve51DwYlh4e8qFBW6hDKQyKXKOpU6UF2Ivs1h4E/NviV5OVH2Lo/bCrn43Gon52OAKHizS4iq4/Npm2W7hopSP6KawBb8hgr+wjfDEDiLmmVx1ETRSoskbbMrC4P/sd7jcdxGF1KiTLCBKzTUXQSsdUlP4CU9ZIf856S/CuO0AbCcKOZ04r8wemluaenhjkaK5CyvMz6ddvTjRYj2TsSxuDYYbVkBFxuDvf+/CbnM8q5iHo1E0ggC1MTNoXQHJgtJY6JrvMVUizLqJI7NwsxwFRKVMcCwst9JhLxW1Wv96Zetl+YeAxo+x8tC7yQB6lHCh1llZpF0Fu2rsrNItmF06ixK3JINbnnE9fGqAUqRPKxjiUuJmaTls4WwKRoLITqaTuPZOJWQ5tJBGPOoq5nbd5HiRxcC5Kx0zuI06gC1zte53wGnOcmjWOeqqlOtrM7wKrGKNAhIBdQZUAhDMCpuCwC22xqNbUNUU9QlNLMKeF45GCiAyNMYixhjm061XlE2JUHULE2NpvG+dxSZXUtG6sJV83BBHpTMItJv6JGve9rd/TDVCgCgDoNh8mAr8q4iiqQ3LPaU2eNgVdCfgvGwDIfjG/dcYxxX+A1X6CX+E2Nee8MR1JV7tFPH97njOmRPZe1mQ96MCp8O/FBmOeyJT1FLWWWc083LkUWjnCxNcp+JIBu0R3G5XUu4D5VwY98vBgPq7yQ/yNR/mN/EfDjhO8kP8AI1H+Y38R8OOAMGDBgFzj/wDAm/SQf7VDhjwvce/gT/pIP9piww4AwYMGAos1yF+b5zSMsc9tLq1+XMo9FZQNww+DIu46EMOzhb4g4nSNoppValqKdidM2yyxOLTRRzj3t7qFdRcNrjTsjpjoONbQA7EXHgcBiCoV0V1IKsAwI6EEXBHsIxCzrPYqZLuTqNwiKLuxAuQq+wbkmyqN2IG+J5SwsB8nxY583Coq6+ZKuR7KQ4jUhRLCzHlgtbWqRspUxqbarPe7YCozPiWfMCwUe8qCXAIMSKBctK5I5ll33tHsdKzWuGvyeZO4iNTOPfZlUIpueVAtzFCLgEdS5FhuwB9EWOJKCMmmy+JQiTOXlVf6CEhpQf0khijJO51t13w3qtsAvcYS3iWJVaQu4vCoOqWNSOYmr0UU3UMzkKVJUkagRQZxxCMuzA3GtKowKYQRrM0muNZY7nTp5cUasCQPRIN7hmniGhYqksQ1SwPzFH4wsRJF/XQsB+VoPdhR4w4HirK6nrKlgKeKIKUIbVI/MZo0Mdr27W4F2J7NupwHiXL6Wp9+Slio4pfvlVKsUbOjEh44lVibyAlDI1rqxtquLOfCotSQ7aeyNrWsCSQLdwtbbuxA+xTVbRPLHyoomDRR2HMuCLOzjeIbEctDcjZjYlAyKtsAaxjWxVrjY9xHydCPl78UVTq+ydONR0mmqDp/KWSlGrxvZyP/AHxjKUAzGt3N9EDab9ntI41afxjyrEm+yj24CorauTKSY40MtPLZaVL7xzsbLSnwhY9pW+AA69NOGPhzIhTQ6WPMldjJLKQLySN6T+wdyjuUKO7FcimqzNmP3qiUIB4zzoC7f1IWRR+lbDQBgFXinL2qZoIGLCMhpbxNodHi08ua5FrIzLYA3LMpIZVbFXTccyQytTVCLUSRKzM8DRqdEbqnMkhldeWSziyqz6r7AdMNmZ5eXkhkS2qNiDfvjkFnW/xhH+NB8eEyj4JEOY1eZVCNIzyAQRIpc7BbSFRtqLL2dWy21EjYgNnEiyVd1lTQeVIYKVbSStI6GNaibSSkaprIF2KhjctcKA+099I1dbb/AB9/78UtFlkksyzzqE5d+XEtjp1KVLPIB2mKm2leyPyj2sXpFhgM3xQ8a0Mc1BUq6q4EUji4vZljYqw8GB3BG+MUVdKcwmidgY1hjkQAWK8x5FIbxN4yQwtttba5q5qySSnzYO91i5sSLYDSBTCQkkbsSZrb9yjvuSHynzDgx4wYD6Y8l9ZyMrpZQwaHQwnHXlsJG9926CxGseGl+5r9JVri+OceTmlZMqo6iIXbl6ZE/pEWSTp3cxbkr43KnqCrPlNckWgK2unl+8yX9EnpAb9B10X8ChsQuoGHBjAO2F7OOJ2WR4KWBqmdFDMuoRomoXQPKw9JrbKoJ8bDfAbON0vRv+dEfmnjP92L7HNMw4oqKqFlJo0UmzBTVTOrIwJUqkK2IZbEWxd8OcatLMIZ00s9+XKkcyRyEAs0dpkVlkCqTbcEXIOxGAcMGAHBgDBgwYAwv8VQGMJVxgs9NdmUdXhYDnRgd5squo/GjXxN2DGuolCIzHooLH4huf7MAscNTCpq6uqUhkBSliYdCkS65GU94aWUrcbHQOthhrwteTek5eWU2wBkUzEKAADOxlsAOgHMAA8AMMuAjZhVGKNnCs9vgqLk/EO8/wDW3XEDJM786BIikjANgZABfx0i9yB0JIG9x3G07M8zjp42llOlF6mxNvbYAk/IMa8qzqKpXVE2pQxUmxHaXZhYgHY3HTATVFsZwYMAu17f9q0ntpqr+JR4jwVKx5jmDuQFSnpWYnuVfOix+YHGzNTbNaE+MFWP30x/3cL3FjEzZjEps9RFQ0y9f5+WeNjt4Izt8mAZuBqQijjlcWkqC1TIPBpzr02O40qypbwXDDjxCgCgDYAWA9g6D5se8BU59xCtIFZ0kZWJGpFuFIFwGNwBfcDxNgLkgGdRVglRXAIDC9ja/wAWxI+YnETMOIoIDaV9B/NY7E2vsDtcgX7iQDa4xYRyagCO8X32/d1Hy4D2MGDHlmtgKGj/AJVqf/lKX+NWYpkP3Pnf6ab/AGGDFpRPfNqjw80pvnE1X/xxo4pfl01YVAJaKTUqadTaomUMRsbgabknoG9mA+ScGNnJP/V/+GDAfUfkxzOGDJKRppI4l0HtSMqj74/exAx4lz2OSRxSwS1sE1zIsUWmMP1EqTyFI7kr2grHtAMLNqDU3kwyFTQU00dBA8pU3qJ2X+kYdgBXYbd3Y6Ye/sTUP98qSo6aYI1j2sfhScxvDcFemArIHzMxDmPS0qqN5JC07kAmxYAxxKbWuQSDcnbphaqcvjNTC4qDWiaoiSol0rbTpZFjLRIImiZmhvGSdwp7W9n+HhenDamj5jjo0xaVhuTs0hYr17rYjcXwXgj7tNVSN8i1cN/3YDZw6ml6tRsq1HZHcAaeBrAdw7R6Yi8VuFny5j65pv8AnUlUo/eRiVkrnzmsU9zxMP60EY/tjOInG69mkPhXUxHyyW/sJGAZF6YzjC9MZwBgwYxrGAzhe4/qCmW1en0mhZAb2sZRoBuO8a74lZrxXTUzBJJl5htaJQXkN+lokDOfjthez3NJ6+meKGirF1aCsjrDENSOrqTHLKrlboL7XsT34BxoaYRxqigAIoUAdAFAAA9lhjfhWTOMyVAXy+NzYahHVre/fpV4wPkLfLj3JxmYz90UlXTra+sxrKg+Nqd5NI26kYBkdgBc4xFpsNNrW2t0t7LYWJuKBVjlUEiys1tU6jVHCpAuxa2lpbHsxDe9tQAviRw3NyD5k1wYV96LH04BshB72juI279lY7OMAxYMYBxknAK2eyBczy8kgDRVLuQNysJA+ZTihzdRJnKrfYzUhNj3xU+YyAfSRCcTXppsykSqjEIgj5iwpNGXE6SWV5WAI0o2jsbNcdoixAEDNcjnoJRmWiF0hUcymgQoFjCOrSRsT2nUSubFVBHgeodIXpjOKvJeI4KoHluNa+nGwKyJ+fG1mX5RbwvizJwEaoy+JyC8aMRaxZFJFr23I7rn5zjeqBQAAAOgAFh+7CtmebTVZKUBB5LhnmJ97LRm4pVZfSLEBXIuEUm/aIUXmU5ulTEJEuNyGVhZkZTZ43HwWUggj+7ALOUZ3WZkryU8kNLEHZBqjaaXbcMQWSNbhlNrN8fUYntwOJL+c1VXUX6qZjEh3H83AIwenffFF5LxyJ66l3ASd2UG3TmyC1772jMHdtfD1mWZR08TyysESNSzE9wHs7z4DqTYd+AVchyeGkzSeKCNIlakhfSg6sJ6gFj3sSGG5v0GJfEjryKoaTqEM3wunvUl2Ittvfv+EMVc2SVVXIap4KftosYp5y4ZUVi6u0sYbTLd2uirYAgarg3n5wpWimDAIRBMtkdtAIhe6BGOyDaxsO7YXGA+TeYfE4Me+QfA/NgwH1Z5If5Go/zG/iPhxwneSH+RqP8AMb+I+HHAGF7jwHzGUr1Bjb6M0ZJ+YYYcUXHJIy2sI6imlI+MRsR+8DAb6RrVtQP81A3ztOP9zELj0fcqN3pVUrD4/O4R/YxxKiltXyDvanjb6Esw/wDyDETyi3GWzuOsWiYf/RlST/cwDHfGb4T+Nc3pUkp0qpYRHze3FI6jYo4jkZCe0iuVO4sNm+DhVyuamm3nd0jJkEKwzyRqNNU0McFPHC4UsFWN2J1EmZSNsB0nOs8ipY+ZKwC3sABdmY+iiKN3YnYKAScUsVNVV3amL0cB6QobTOP87KPvV/6OPtDvfuxAyjKOVmjJK7VJFOJKeWZtTxKH0SxjYC5JU8z0yNmJw9YCBlmRwUy6YYliHU6RYknqWPVifFrnE4DGcGAMYZb4zgwC7m/CCPJz6djTVPTmoBZhb0ZY/RlX47EdzC2Icc4qiKWtTk1S3kRo2YBtG3Pp5L6hYGzIdwGIYMpuW7FXxDkaVURRiUYENHIvpRuvoyKfEeHeCQdjgK9autptmjWtjHw4ysctvyomIjc+1WX2Lvis4n4xvRVIEFZFLyJQA1LMQG5bWJkRWjt33DED+ynp+Jswp+Xzpqdy00lO/nFoVEkS6gySRL97kQG2tbg6et8Ts+4wrVhJGXXBQ9tW85jYHqFWKzMCtzd9AOwJF74BsyuaKOKJIzdRCpQd5jVVAYDv+D08cbDWR1EekFXWWLWF/GRwN7HuIYC/TfCFlNDPNFGlFWUsqwLpjqFJEsSEDVDJT2cSpZVGlyjdlbnULlipfJ7GigioqhLuRKsunSXbVJohA5KqxtdeWRsO8XwCzw1wPAzz008QZooaW0gYtJFI0BDrFN6SgFA4UGw1EgWIGJFDkFPC60+YK7ksBFNJPUNDP+KrxvKY0m8YyLMd0v6IeMkyGOlQqhdiza3eRi7u5ABd2PU2VR4AAAWGJGYZekyNHIqujCzKyhgR4EHAe6WmWNQiAKqiwUWAAHcANgB4DFNm+RyK5qKN1jma2tHBMUwAsokA3VgLASLuBYEMAAITZHV0lvM5RPEDtT1TNdR+LHUi7geAkD/GMDcaSa44GpJoaiVrKJNLRkLvI/NjYghYwWsdJOwA32BTy3NTBm0ks0TUxZrSJs9lnhjPMDJcunPgO4A2YEgWIw4cWyiQUS7NHLWRBrbhlVXkX4xrjjO2x+LHnirJIbPWSzSQlI0AZSNjDKZIyEt23LkLp31bAdd0/N8qcIkfKq058wEc1TVRxpDOxLRSCnpgyA8xdroLs1iQWvgOnLmKAsNVtDKjX/GcIVHtJ5ijbvOKzN63RHO63PJR3ZeaLbRs6rpBJW+x3A2OF6qyDMKh7MI6UtpEs8MmtZRGbo6QPFdJFI2bWNO3phQAy8qQRsWfUVupOpwWI2vpBsNWx0jbfAfL327v6pQ/skf/AAxnHd/cph/pqf8AYaP/AA8ZwFn5Iv5Go/zG/iPhw1Y5v5NOEqWoymkeaIyMUPpSSW2kfYLqso9gGGeLyf0C/wDhYz+ddh8zEjAXxqV/GHzjFJxVnVOlNOsk0SFopFAaRFJujbWJ649faLl/qNJ+zxfUxIi4WpEUrHTQRhgQdESL1+JcBW5PNrlpJG9OShJPyGnJ/fJiRx/FqyusA9XkPzIT/dhayPiemTzDnzxQSw0rwzRyusbI+mmurK5UjePbaxG4uMT+LOOaB6KpjSsp2Z4JUUCVT2mjYAXBI3JGAtcv4fpYKdiEXS6FpZJLFpA4vI0sh3bUL3ubfEBtR5RU04RkqYWaMuFWpngbRKosIZJC67OA4jMjKA2m997DFO1TX5fzImTksi8qAqLypHa4kkY9kyaGAAGwIvfe0rOONqR6dwHDySK0QiIs2txo0MCOyASASdgL7nAe6rh6enkNTSyPNJoCPDMQeYikkCN7DkuNRsB2D0I+FhgyPOo6uFZYr2NwVYWZWU2aN1+C6sCCMbcspTHEiMxkZEVS56sVUAsfaTc/LhddPM8zjK3WKuDI6gbecRLqST2F4lkU+OhTgG3BjAxnAGDBgwBjXUOApLEBQLknYADqSfC2PZOF7OX86l80Q3SwapPgh9GD86Wxv4IG6akuCpXU0yQQ16qQsMk1dJGbXZZ3AKad7FaNpTf8YW7zZxXhunbtw3hLC4enYx3uNmIXsPsb9pW7sW7U4ZSrAEEEEew9R8xxQeTyUnL4VJuYddOT4+byNED8ojB+XAQM34eVpYxUqHMjaYquL3mdHClgGeO1wVQ9pbLcAFO/FbByqKc01dOxQx8yGoeeVDIFYK8clpQvNUlTqAAYNewIOG7P2GqlX8apUD+rHI39inFRxIpGZ5XpvbXU6reHm56+zVp+W2A0Lm2U+uL+2Tf4uMnOMq6+eL+1y/4mHMYLYBMXN8qJCirVidgBVSkm/Sw5m+PXBFIkss1YoblPeKm1O7e9Iw1y3diRzZVuPyUj9uJvGdWzJHSRMVlqyY9Q6pEADPN/VjuAfxnTE7MqyKgpDIFtHAgCovU2AWOJfEsdKj2kYBQ4+zwNUrAk0UZpdNUyyMoEsqkNBTb9AVV2J7iYjhnjanzSi/HhnT5Rv0/JdGHyMPZv64TyeSCC8pBnlYzTkdDJJYlR+SgCxj2KMV4XzGut0p617+yOpt09izKv01/LwFRkYpLmnrXtWROYmBmmBltuk6rzNw8elzbodQ7sX+ciOGim5bqGSGTSwbUw97bTZyxa4Nt793d3aeKlNNJHXxg2iGipVer05Ny9rdpoW98HsMg+Fjfm8ayQyAEiN0k98GiwDxuDJfVcoASR09h6Ah8j85/xm+c4MW32Bh/8xpfoVf8Ay2M4DrfAnlioaHL6anl5xkRCGCR3Fy7HqWF9iMPWV+UXzqNZKahrJka+l9MKKbGx3kmG1wRfpsccs4N8ifntHDVGq5fMUnQIr27TKQW5gvcDwHU4fcryOuy5RHGTPGqKFaKOPcoCuqSB5I21aOWuqOXcR3IudwtX49m5kkS5dUGWNQ5Tm019JBI02mOs2U7Lc9L9ReBJ5TJVJDU0SEdVknlVhfuKilYA/ETitzjMRK5M0aq7EX1pUwAqhsGaOalli1AXGu/TYNttDTNoLm9XTbdG88jUW7uxFUKv+gMBcR5vVyTmbzamjTlhGeeWVYxpOpGDvTpqJ1sBpBAsb2tutZvnE1ZIqz+8xamQQQGQxzNFLbmatK80X06VVrkhFsplRsTIZEaS6tFIxsRJApkZrDuaCkL3UXtpqAb94xe5dw3JPNGZkdYFWUESWj185NJZYlLyAk9ovLIX2FgLmwV65nNRUqiiEZgcctEbXIYJn08uJHBBkhkLho2b8Zd7Mox0CjykR0qwKzqEiEQZWs1lUKGBHwu+/jjmWa00lLOFYprjdZxr1IJxDMjBVcMIyziSR9LKSkiyabI66X7K+OaOZLrPGpHpRysI3W/c8bkEH93gcBUtxpJRycmsVAqadU4YjUjbJPytHTXZGCudDEbaSMbVzcZjVU3m93hppHmkm0Mq6xC8SwqWA1t785a19OkA7nFBxZxJT1tREsJWSOJJRLKHAVllS3IU82Lmgsqs2h7DSoN77b8h4lKVUk5R46aQhahzGFjE50cqbaeSysl0dx2biMnvIDpIxnHgjYfJis4bzZ6iAO6BGDPGQGv2onMbn2DmI1h4W7zYBbYwTiLmGaRwLqldY16AsQLk9FHiT4C5xUzVM9VtGGpoe+VhaVvZHG33r8+QX8EGzAN+ZZuxcwQAPNa7XB0xK17SSW69OzGCC3sW7CXk+UJTxhF1MfSd29J3b0pHPexPzbAWAAx6yvKY6dNES6VuWPUks27OzG7O5PVmJJxNwAcLPARHJqNPTz2qt+0PhhqakRozsbKqlifYouT8wwr+TmsT7HxnmRMza55Ajg6DPI8pVrE2trtv4YCyzS71dIgHoGWcmx20x8oWPQG9R+4+GFriniSOmzSGWYHk01O5kkU3EZqpAsbMguxB5BXYdXXDDl0oaWarayxaFSNm2HLS7vNc9FZ3O/eqKehGFmjaC75nUo7tUTKKWIBmYqikU4WG9jK45ktyOyGJuLMcBbUPlUy6VtKVSE79VcDpfqVt0PjhqiqVdQysCpFwQQQR4g45ZnXksOaTCaSOPL731CI8yV72sZNOmJWBHVdZ8Se63TyVcilkhgray73azS6VLNYOW5aBjqUady1r3tfAW3CqCqmmr23WQcmn/QId5B+ll1N7VEePFa3nuYRwDeGitPMO5pmH3PHf8gapT7eX8m+DM6iOMImXuCtkVVmg0aVFhpYupCjoBoBt3DphFqOPajI7Q1NEjyTF53nSossru13IvDsV7KaT0AW21sB2Bem+KziLLY6inkjkbQrLbXcDQwN0kBOwZXCsD4gYReHfKZU5sXhpadaZlAZ5pHEojVulkAXW5IIAJA2ufDDNS+T+nJD1JkrZOoaqbmAfmxWEab+C4D3whnYraciUo0sbGGcIwZS6ixYW2KupDD86x3Bx44ihC01QApUcmbSdAH8y/Z1A+iB0Fu4eGJc3CUYcPA70jaQpMAjUMqklVZGRkNizWIAO5F7HHjM6EciRZAxBjdXmZ1B0lCHktcKp0knYADwAwHx9gw1fa7Qf+aJ+y1H/AAwYDu3ksgqDlNIY5YlXlnZoWY/fX+FzVH7sNnmtV6xF+zn/ABsc44Bqq1KLLYoaiFEqFlChqcsU5Wtt25w1XIt0Fvbh5GV5l69T/sR/5nATTRVfdUxD/wC3P+NjyKGs9ai/Zz/jYifYvMvXoP2I/wDM4PsXmXr0H7Ef+ZwE0UNX6zH+o/8A249eY1PrKfJAPr4gfYvMvXoP2I/8zjH2LzL16D9i/wD6MBPOX1PrQ/Ur9bEKu4WkmIMs0bkbAvSxNb4i17Yq6Vsxeqnp/PYhyVibUKQb87mbWM21uX7euDhtK+rpIag1wQyoHKrTRkC/cCTfAXEeR1KgBa1lA2AEEIA9gGnHibh+pdSrV7lSCCDBTkEEWIIKbgjuwsZvnFTSziGbMW7UJkTRSxl3k5gVYliAYvtcm3gTsAcZqKutWhpqkVsrtOacFBDTD7+V1BSygDZjbUSNhfvwF/wWGQVNOzs4ppzEhYAHQYopFWwA2XWQOuwA7sQ8ny2d5auEVRhjjqnIWKNNXvyrOffHDCxM99kBB1bkdKnJOJJoIlm83ml89lVhJPPSxhi0A0ECK6qOXAOoBv4nDPw/l1R5xPUzCKPnLGvLjdpLcrX2i7Im5DgWAI7N777BOouGoYn5iqWk/pZGaSTpa3MclgLdwIGLXBgwBgwYhZvm8VNC80zhI0F2Y9w/vJ6ADcmwGAXPKJX+9LSgFmqNmVepiW3MX2GQskA9so62OFvLuCHq1kqAtFKJmNhUU5YsqlgZ0lWQMnMcvKLDoy77Yrps0mncSSqYnrHVIJdavGsdwkUQkUlVkjMk07KxGqSNLXtYdcy+mWONUQaVQBFHgFAAG/sGAQPc5nJFxRWuD2zWTLsQbmKSfQ3TocWObcNVwK1QqVqJ6fW0UAp0SNtaaWj3k1gsOjGTY91tsO+DAKdJxbVhAZ8rqVNtxFJTy733G8qn4tumNq8dC29FmCnw81c/vW4/fhmtg0jwwCxJxVUuByctqbnoZ3hhX4z74zj4tF8RpOAxXOJczEczKCscKaxFECQWsbhpHay3ZgBsAFGHC2M4BGqvJqKcrJlbJQzarO1mdXjN7o0bEg9qxB2tv44szSZop2nopB+VTyxkfNM98M2DALXJzRjYy0KD8YRTOfkUyqP3421EzCNlZ+ZKi9AURXk030gHUUBbbcm17EnvYMVXEfvdLUSIArrDIwYAX1LGxB6dQQMB898qv/8Ah+H9iqP8TBhC+zM/9NL+sb/jjOA+geAPwbIviqf9STHVMcr4A/Bsi+Kp/wBSTHU74DODBfBgDBgvgwC3lf8AKld+ipf/AFGFzhfMqiSjpKSkKI3mySSzONXLR2ZUCR9JJGKP6XZULc3uBhjyv+VK79FS/wDqML3kn6P7KakH+hKbfOTgLtcqpcvRppWJlkGgzykyTSFhtGuxY3PSOMAeC4p9JOR5dpYI33CQ7C4U6oe0VuL262uMXEsQkzZtW/Ko1aP8lpppFkYeBIiRb9bEjocUNWgPDtGG9Hl0WraM7F4Qfvvvff8AC28dr4DZTqpy3JgbFRJSg3AI2idRcdL3t8uOgqw6Y48lNzBMaaCpkUKzRmAoqpUD7wzCGRYTKgJDFNXZ5QYag+KvguE1sNbU1eqadITZ5CweJ0Z/QKkGLusF0+gcB3fVg1YW/tHjF9NTWoO5RVzWHxamJ/fgHk9pGN5hLU73+6J5ZR0t6DNo2HfpwHjOOP6eF+VG4qJz0hiZCR7XcsEiG43cj5cI3E+UjM2U12bUlMo3WlikiYIfa7uvMe3VtNgem3XqdPkkEaLGkMaovooEUAfEALDriQtKg6Ko+IDAc54UyfLKGCamjkkrRIV5q8t5wbXA7EUZUC5vffuudhi34YqpYKkUtpvN5I3kg84tzE5Lxq8V9RZo7SoVL9objfbDnpwrZq983olUglIKoyC+4VzThCQOl2G1+tj4YBrwYMGAMGDBgDBgwYAwYMGAMVXFf4DVfoJf4TYtcVXFf4DVfoJf4TYD4ywYMGA7TPxNJl+S5PURBWZectmBI7YcXsCOnXriqH+ULWgAcqnNm3YqwLC42ID2BtcXGNfGn/dzKfzpP7Xxy/AdOT/KBzDe6QHYWshAuCLt6VySL99sE3+UDmBFlSnXa19BNtuou1vbuDjmODAdNf8AygcwsbJTi466Ce61928d9/luNsRZfLvmZOzxKPARL49N7922OeYMB0jJfLjVwSSyvHFNJKsalmuthEH07JYE9s3w/wDkKzoVPnHZ08uGmjO97mMTDUPAHbb48fPKjHZfIbXNRRTSSU9Q6VEipG8SawWiWQsmgNr6Em4UjYi+1sB1VWtnDD8ahX/RqGv/AK4xSH/u/Q+xaD+NTj+/EvJs7SqzYsiSoFpGQ82NoySKhb2DdbYgzzBOHaNmOlVjoWY+CiWnLG/sFzgH9FHoiwAHTw8NvDbHOq3Kaf7JTwvHJFznQpUwsI2WSoiYtAxWxZXMDt2gy6msRuMaJeIZqj3ui9/qAqwyOp1QlVbVDUGoW4Q21kxsNR1MvcpLBKs9bLTh6V6ZIplnkaR4jdo1YJHGI3YsNTC7tp2XYEnYJT8N1oHveZyddubTwSfISqpf92KTPKnOKeWGGCamqpJEkezU/K7MTRA78+xJMy7bdMdBBwq5xmkaZpTam9CmqS9gzaRJJTBGbSDpUmNxqNh2TgFkV+dianjqJIKdJpeUHSGNzcxyv6PNYWtEB3dfZYtacL1TW5mZ1FrdIoqePfxvymxAzviSmnkoXikEsaVgLOisyrqhmiQs4GkXlmiXc3ufYbOit8fzYBZXyfxn79U10+97SVUgHxaYii2+TFpk/DNPSKVp4Y4geuhQC1uhZvSY+0k4stePWAMGDBgDBgwYAwYMGAMGDBgDFVxX+A1X6CX+E2LXFVxX+A1X6CX+E2A+MsGDBgO7Zbk0NdlGW08qSSFVZlCNp3d5rD0Te6wynqoGk9SVBpF8iavMQkrCM30LZWkujBZFZmaNCqlls2zNrXsizWZeHTqyihVER3WIljIH0hHmkCXYRyILsjemu25BGKiizzOY5pGahZl6KqOF5ZLWZFlJfWzsLsrFmLaW2NrhQL5HiYpGWqhZwQY13AaNuUQzE7oxWdDosbbb9pTjXmPkfkCxebzQzs6BmUuqWLAHsMTZksw7RIv4bgF1yvOay4E+WSRAKCrQEuVZTBb3ouGC2hgBN+wbsb323ZrX1lOwSkofO4tKgTJK9yYLxi6gDS2uNj2Sb3Glj1wCHH5IJREGeVVkaS1gNSCMNGrysxIZSvNLFSvRGPeL2+XeRunEimoqnETlVSNY9M5JkEZDqdSxhZGAJ7XUdL4ZaCStancpR0o0o5MBqCzsJDrKsqLywrmC+kkAqGXbV2aWj4nrqSEPUZaSFszSxssYYrJGyScpFKgFkgUuosR4ar4BsyzgXJIBGDAsjPYapGeTcxmS5N9A7G5IGwKk+kDi0gzTJ0DQw8qVCwJhgieoQMo9MRRo6qel2A3Nr74n0uSU/vZkIDKkakawUuIyhjJYdvs6hZt7E2C3a9xBmcFl0soDOUA6dpQxK27jpUn4vjGARmnkkqy+XJ5uKeJIhE1OUMscsgaRkgl5WlY7babFmJ9gMmSULw7RsTpCx0DFr2sBNTkknuAFzfD008ZCtqWxICm431dAp7726DrhKqKYfYmCk1o8kZp4StxYtSyxtMBrtcBIJW3AuB7RcGw55SKD7/AoW5PviC1msSd9u1sT44Xs/wCKw8sMNJV06a+Y8kodG0JCEJW+6qW1jtEGwBsN7jlXlA8k8qTPLQhZYXcFIkbdA4J7N7KV16woBJ3XbfFdwp5MappEllYUumRSoYBpGdbMAsZOkMOztKV3Px4DpiTJ2tecJMW2EcUssjk/iolPUI7N7AMRsojVZ3MsDTxytBTkyyNI8TcyVQWdmcKxaoUctJi6gXIF7YnyUsNMhnkMtS0jLGEiuZZAz6EWRrJy42kFtCiOK5sdd91Djts3qRGtMEFLsyJSNYApJZbuwRmOsAqUAU7W3wD3xhkishp4afW8sZLSk8xo0RlsVWRrudRA0hhtfrYDC7S0NOHdXiaEjq8AeTRfcF4bJUxL7ShH5XfjnPJzym+6C1WvKBuxlL2GxYMhZtgNJKkbWBIwxZP5bllCx5nTLMF6TRAK6n8YLcaW/KRkPgMA20+dwU7RNT5oJnM8MbRGSRldJJUSRbTTOFKq7PdNJFt7i+OoQ1CsoZWDKdwwNwfiI2xymqocuzOGSSCZaghS5idzHONKk21ga2sLj31Je/fCLSQVeX5i9NQM7Ojp2VDkNqVW0yIo5drOVLFV2BPZOA+lcGPERNtxY+zf9/f+7HvAGDBgwBgwYMAYMF8Y1DAZxVcV/gNV+gl/hNi01Yq+Kj9w1X6CX+E2A+MsGDBgO9cIVA8xy8QxNVTFbMiMF5YgkmkuxbsHUzqhRyNum/S9psmlkgI82mj07lZGUu2qGWExqzEqpGodu6je4UAFWrOB+U+W0gaujhAjKvE0yqfvsgbYkFbxO47t9J7r4vkihs18zhJ+AeenZ3CsfS3vCiLvfcse++ArKxJgNUlFJErhh2p6dfvnOLEsT2W+65uzY30qSygHG80dWRbzCUgknsy0y6tcksnTWeUA0rfj3Frgb4tqeshjVCK6leRGYgvOvaDLo3IN1Kpp6dbe240S8gys3n9KI2EYKLMi30PCx6NdRpjkUDUQA+1t7hBemqHBtQzHVp3VqZVuFlTULSG/YnLb9dHpdrauzulqnp5lGXyo0iuOY81OqjUstyxDXVAKhyF3sV03O5xcQwQKqqtdSKFjKDTOvhKNNtXosZEY+BQbHqNoFP189pL7jSZxpC2ktELOCFDNHZhY+9qbXCgBFgy1qsShIuWWHVpIXQ801DP6GolleqINxuArA3NsE9LPzNPmUgVnYAmWmGu/nHwS/pMtTKx6myA73NpLcgsXaroyxXTY1IbsiSNuU0h7TqwRgWYX3AswGPDRQ2X/ALRptS2PMM66mtAYyjDVspYliQdVnexU7kNLQVzqEeiOhQQh58RcmTUZA92ITcAB9Tkd/MYkghMUkKThm5k0inkogLo1Q0uuNhsS0ZrHZm2OmMbA74tK6sgkd2FbSrqjMakVAunp9AGAswZS35osDsRDljgZT9306sQQtqnZARNpQdsXVHkiI2/ml2FlAC0qOClER7byERsoB03JYVO+pjs33U25PcLnc4op2hZGnZ31PUGA09keUMZJomjRddg2mZnBXbSA1iLkui8VUdvwqn/XR/WxE+yuXc7n86j5trczXDrta1td9VvlwELL+EElAlk5iFluULdpDqRuqsUB96jvYE3B7RG2N8/BKMmnWQSoW+hfRCTIRb82ocjuDWNjuDZfbXR+tU/66P62D7a6P1qn/XR/WwFZVcDRuJBrKmQOCQq3HNNSWPt/Cj8ehfbhTg/yeqLfXNUN4WMa95/zZvsQPkPjYP8A9tdH61T/AK6P62D7a6P1qn/XR/WwCefJrBRkCCn86gIbXTytHcO2i0yPIu50oVILiwJ09SGvuDOFBRo5uA0hu0cdhGlmdlVTYFyBJpMjbsFXYAAYsvtro/Wqf9dH9bB9tdH61T/ro/rYC1wYqvtro/Wqf9dH9bB9tdH61T/ro/rYC1wYqvtro/Wqf9dH9bB9tdH61T/ro/rYC1wYqvtro/Wqf9dH9bB9tdH61T/ro/rYCo8owHmovMkI50VzJLy1ZdYDhm5iEgIXbSGBOkDHPswBZ+WKtJoEU9maYKtyjMXMM0lzEuh7BxJ2NwHtcdPr89oZo2jappyHVlPv0fRgQfheBIwrS5HRPE8L5orRyAl1MtP2pWj0Gct6RN7OEJ0hgO4AYCoajlWd2aeBJGLW0VBWQrJKpVDLYhldJlWPTyxGzI2i+4Y6KBloMxuWVNMoSFpWmaLTT9tGkYtclyWsGYC9r9QIlTwzlLy6/O4QpYExc+IpYNCxj0E7ITABpGwDNa21ptRVUVNl9VDFVxSao52GqdHYl1YhdRbU1rhQTc2AvfAfK2DHvln/AKBwYDD9cecGDAGDBgwBgwYMAYMGDAGDBgwBgwYMAYMGDAGDBgwBgwYMAYMGDAGDBgwBgwYMAYMGDAGMrgwYDdgwYM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6" name="AutoShape 10" descr="data:image/jpg;base64,/9j/4AAQSkZJRgABAQAAAQABAAD/2wCEAAkGBhQRERUUExQWFBUWGB0XGRcXGBscHxwcFxgaHhgVHBgcHScgGhwjGRYXHy8gIycqLS0tHyAxNTItNSYrLSkBCQoKBQUFDQUFDSkYEhgpKSkpKSkpKSkpKSkpKSkpKSkpKSkpKSkpKSkpKSkpKSkpKSkpKSkpKSkpKSkpKSkpKf/AABEIAOEA4QMBIgACEQEDEQH/xAAcAAACAgMBAQAAAAAAAAAAAAAABgQFAQMHAgj/xABZEAACAQIEAwMFCA0HCQYHAAABAgMEEQAFEiEGEzEiQVEHFDJUYRcjQnGBkZLSFRYkMzRSYnJzk5ShszVDU4KxwdMIY6KytMLR1PAlNkRVxPFWdIOEw+Pk/8QAFAEBAAAAAAAAAAAAAAAAAAAAAP/EABQRAQAAAAAAAAAAAAAAAAAAAAD/2gAMAwEAAhEDEQA/ALnyb+TbL6rLKaaalR5HQlmJe5Idh3MB0Awze5BlXqcf0pPr4oOD+IzRZJlj6SyO5SSwJKxgVDtIAOunl3I37Iba9sXP28yTVstJTIjHQGildiIyEZlnkOkkuqSaIwqgEtr3ABYBu9yDKvU4/pSfXwe5BlXqcf0pPr4pKvyg1MdRNTSS0cUkOhR2Kh+c0guojVWDKwugKdoi5N7Y2txzWl2CwgFDHqiFPO7AtDFIyNUBlhQ3k03J2FiRgLb3IMq9Tj+lJ9fB7kGVepx/Sk+viEeKcxEs55EMi09rxQuTcNCJATPIVtsdgkTEnbYdrG6LiyrHm5aKJ/OI+cqwtI1kM9HGCWIGq0dTI5OkDsjoASQ3+5BlXqcf0pPr4Pcgyr1OP6Un18esu42ZnvLGyRMyxqRHIdDu+hEldgoDksoKqp0k2LHu8Px3y62WCWO0MZsZludAMdOwaReoS87AuNlst7AkgM+5BlXqcf0pPr4Pcgyr1OP6Un18aZuM6haWOo83Gg0pqJG1NpRlR2KFhfYlVFwD1ONWW8ZVE06wxGmqNas4ljM6RqIyoZDqV+Y3bXZG8bgCxIS/cgyr1OP6Un18HuQZV6nH9KT6+Nb8ePG0kcsSGWKVImSGUyffoyYdOpEJZpgsZUgadQYm2Iy8dTSuwiVFVXUKeXUzmRWRTrHJTSiM2oJIxsQL6QMBN9yDKvU4/pSfXwe5BlXqcf0pPr4g8P8AHc1XNEqciRTbmpFzmMIZWOt52VY7iygx2vvse/FnxDxJNFMIol6KrkmKeUvqZhy0WEWBGjd2awLLcb3wGr3IMq9Tj+lJ9fGD5IMq9Tj+lJ9fEOr8pNpSEQFBaMByUmMyaXmjETWO0JOmw3kAX4S335zxuwqUgpmUqY+Y03JmqBvy9CKkBvcpKrlj2QGT8bAUNb5MaKibVJRrU0u5ZxzDNCOuohWtNGPYA4Ftn3OL6k8leUSoHSkiZGAZWDuQQRcEEPYggjFjlWa1EskQMRMZi1NMUMZ5gZ1KctnJW+lW3vsw3x44fj81qp6QbRFVqYV/EEjFZoh4KsgDgd3MsNhsEf3IMq9Tj+lJ9fB7kGVepx/Sk+vhxwYBO9yDKvU4/pSfXwe5BlXqcf0pPr4ccGATvcgyr1OP6Un18HuQZV6nH9KT6+HHBgE73IMq9Tj+lJ9fB7kGVepx/Sk+vhxwYBO9yDKvU4/pSfXxX8QeSrLIqWodKSMMkMjKbvsVRiDu/iMdBxVcV/gNV+gl/hNgPjXmnBjxgwH0xwRWU8OR5dLUgaUcBWPRXkkljDtuBp0yMCTsATtibm1NlkM8dMYGM6wkxJTiTWqLISFQxsDGxZ3N7jYPc2xo8n+TiqyOgRjYIyykWB1cud20EHua1jizg4EMRRoaqeN49YDELJqDiNUV1YdpUjhRB0J63ve4V1NX0Ks0EeX1LskYEkRpywCyuWHMWR9LlmVjr7Xfv1GIlFS5ZIzvDlcki8wqS6LHHrU6WAjqJVUWK2KhAdum2GP7TnEplWsnWR10yyaYiz6TdNOpCkYW5ACp0JvcnViBH5Lolkdlk0qzB/vEEkmqwuxnnSRiSwLE2BuTuMBdZvV0+XwyVHKtflqViW7OQQkaqtwCQCBYdw9mIVNmlKjxpTwtIII1iEkYASGNxGyqZJHUHsLE+kamsFJHjaZzw3HVNFzWk0xFmCq7Jd2XSHLoQ91UuAAQO0b92F0eS2LlSU4mlWmdmfk6Ym0lkCDTLIjOAFG29+m4sbhtpzl8dckccKGQr2ZhZ1VjrKxayx0yFY5WAFtlI+FuUvEtERU1QiKzRwGWRSBreIwxyEqC2ll0rGpI6FQDa4xvHk3pQHsHDsQysrFeWyKqxvHGPeldAi2bQTtvjVN5N4ZKVoJJJGYgBZQFV0+5o4G02HoukXaQ7HUR3CwMMWTwGnNOI1EJQx8sbDQy2K2B2FiemNuZ5LDUqEmjWRQdQ1b2I7weoPdcY10OWsksrmaR1fQFjbTpj0A302F+0Tck3PTFjgKKo4IonRYzTppRXRQLiwktrtYjtG3pdeu+5x7qeDqSSQySQK5NtmuV7KhRaMnQOyFBsu4AvewxdYMBVrwvSjlWgQGAARMB2kC7BQ3XTb4N7Y95lw/BUFTLGHK3CkkgjVa+4I62GLHBfAVFLwhSRRGFKeMRm9xpve5vuxuxN+8nbEZuCaE2BgWys7AXa15GVnuNVjuqWB2AAAsBbFtmeZJTxNLKwSNBdmN7AfJuT3AC5vhKrqw1U587gqhAdKwU2mwma2p2l0va4ANopWVQqsxuSQoOWW08CRhKdY1jUmyxBQoJNzYLsDc3+XFPRkS5nM63tBAkBPcXlcylfjVBEf648ML+axRQxyS00C5fWQxmUKVjCSJexRhESkyM3Z66lcp0uL2fCucJCI6dop42kZrSzcs82YgvIHMcjaJbh20G1gLDpYA4nGcGDAGDBgvgKnijiBKGmkqJT2IxewtdidlQX7ySBhI4H8swr6nzeWDkMQxVlfWOwNTB7qCg03Oo7bEYaOPIYJqY004kbnnSqQgGQstnulxYadNyzWUDqd8c74T8m9LArpUUc1TVdq8Z0aUifUI3DcwRbgEX1FtQIAAW+AZYvLbRGcpaXlBgpqNI5YLFgL76gpCkhrbjux0NWuMfOeY+SdkKnmmSMzCBlZLTpZdTbF+VZY11atenSQ3THbOF8/SUCARvC0caEI5RtUforIkkbMjr2bEg7HqBtcGHFVxX+A1X6CX+E2LXFVxX+A1X6CX+E2A+MsGDBgPpvyVcXUcWV0sL1UCSKjXRpUVh745sQTcbEHDxS57BLtHNE58FkRj+4nC15J4Q+S0gYBgUa4IuD74/ccX1RwpSSCz0tOw8GhjP9q4C0D4zqxRfaFl/qFJ+zxfVxhuAMvP/AIGk+SCMf2LgL7VgLYQ+M+D6WGlaSKERvrhXUjOps9RErDZu9WIxc+51Q98Ab2O8jj5VZyD82AYtePHnK6tNxqte1xe3ebdbb9cUw4Cy/wBQpP2eL6uImZcGxxKJKGGCnniYSJy0SMOQCHhcqo7DoSvsNm6rgGnFRX8XUcDlJqqCJx1V5UUi/S4JuNt8bcjzlKmISJcb6WRhZo3X0onX4Lqeo+UbEHFZlD8qvq4j/OiKpXu6oIZPjs0KE/nj24DYfKBQfBqY5P0RMp+aMMR/fgHG8LAGOOqlB2ulJPa/hdowB8uGAYzbALx4lqG9DLqnr/OPTpt4j35ifmxU51WVkstPTSJFTR1DsrPFO7yaI42d1BMSCMsFC6gSQCSD0OHVnthQ4yqzI1H5oQ9VzS8O/Y0BSs7SMt7RaH03FyHMYHhgJh8nVDt7xbcG4klBJUgqzEPd2BAILXIx4qeF3hZJqeWWWSLVaOond1YSABl1tqZG2Fm7QG+25OI+Y5tmSwSSLTQxaEYgGVp3YqDZVRFRdz0Jf+rvtUZNxmyQtUyx19SEW0rKkKxodKswSn5ivpAZe0yk23vucBexZa1SVqaiJdUae9QKSSGDo5JkdEOvXDGBsFFjub4W4qrziCGmoyZSk8U0ckkLxrHHAyP78+hVZyyunve51DwYlh4e8qFBW6hDKQyKXKOpU6UF2Ivs1h4E/NviV5OVH2Lo/bCrn43Gon52OAKHizS4iq4/Npm2W7hopSP6KawBb8hgr+wjfDEDiLmmVx1ETRSoskbbMrC4P/sd7jcdxGF1KiTLCBKzTUXQSsdUlP4CU9ZIf856S/CuO0AbCcKOZ04r8wemluaenhjkaK5CyvMz6ddvTjRYj2TsSxuDYYbVkBFxuDvf+/CbnM8q5iHo1E0ggC1MTNoXQHJgtJY6JrvMVUizLqJI7NwsxwFRKVMcCwst9JhLxW1Wv96Zetl+YeAxo+x8tC7yQB6lHCh1llZpF0Fu2rsrNItmF06ixK3JINbnnE9fGqAUqRPKxjiUuJmaTls4WwKRoLITqaTuPZOJWQ5tJBGPOoq5nbd5HiRxcC5Kx0zuI06gC1zte53wGnOcmjWOeqqlOtrM7wKrGKNAhIBdQZUAhDMCpuCwC22xqNbUNUU9QlNLMKeF45GCiAyNMYixhjm061XlE2JUHULE2NpvG+dxSZXUtG6sJV83BBHpTMItJv6JGve9rd/TDVCgCgDoNh8mAr8q4iiqQ3LPaU2eNgVdCfgvGwDIfjG/dcYxxX+A1X6CX+E2Nee8MR1JV7tFPH97njOmRPZe1mQ96MCp8O/FBmOeyJT1FLWWWc083LkUWjnCxNcp+JIBu0R3G5XUu4D5VwY98vBgPq7yQ/yNR/mN/EfDjhO8kP8AI1H+Y38R8OOAMGDBgFzj/wDAm/SQf7VDhjwvce/gT/pIP9piww4AwYMGAos1yF+b5zSMsc9tLq1+XMo9FZQNww+DIu46EMOzhb4g4nSNoppValqKdidM2yyxOLTRRzj3t7qFdRcNrjTsjpjoONbQA7EXHgcBiCoV0V1IKsAwI6EEXBHsIxCzrPYqZLuTqNwiKLuxAuQq+wbkmyqN2IG+J5SwsB8nxY583Coq6+ZKuR7KQ4jUhRLCzHlgtbWqRspUxqbarPe7YCozPiWfMCwUe8qCXAIMSKBctK5I5ll33tHsdKzWuGvyeZO4iNTOPfZlUIpueVAtzFCLgEdS5FhuwB9EWOJKCMmmy+JQiTOXlVf6CEhpQf0khijJO51t13w3qtsAvcYS3iWJVaQu4vCoOqWNSOYmr0UU3UMzkKVJUkagRQZxxCMuzA3GtKowKYQRrM0muNZY7nTp5cUasCQPRIN7hmniGhYqksQ1SwPzFH4wsRJF/XQsB+VoPdhR4w4HirK6nrKlgKeKIKUIbVI/MZo0Mdr27W4F2J7NupwHiXL6Wp9+Slio4pfvlVKsUbOjEh44lVibyAlDI1rqxtquLOfCotSQ7aeyNrWsCSQLdwtbbuxA+xTVbRPLHyoomDRR2HMuCLOzjeIbEctDcjZjYlAyKtsAaxjWxVrjY9xHydCPl78UVTq+ydONR0mmqDp/KWSlGrxvZyP/AHxjKUAzGt3N9EDab9ntI41afxjyrEm+yj24CorauTKSY40MtPLZaVL7xzsbLSnwhY9pW+AA69NOGPhzIhTQ6WPMldjJLKQLySN6T+wdyjuUKO7FcimqzNmP3qiUIB4zzoC7f1IWRR+lbDQBgFXinL2qZoIGLCMhpbxNodHi08ua5FrIzLYA3LMpIZVbFXTccyQytTVCLUSRKzM8DRqdEbqnMkhldeWSziyqz6r7AdMNmZ5eXkhkS2qNiDfvjkFnW/xhH+NB8eEyj4JEOY1eZVCNIzyAQRIpc7BbSFRtqLL2dWy21EjYgNnEiyVd1lTQeVIYKVbSStI6GNaibSSkaprIF2KhjctcKA+099I1dbb/AB9/78UtFlkksyzzqE5d+XEtjp1KVLPIB2mKm2leyPyj2sXpFhgM3xQ8a0Mc1BUq6q4EUji4vZljYqw8GB3BG+MUVdKcwmidgY1hjkQAWK8x5FIbxN4yQwtttba5q5qySSnzYO91i5sSLYDSBTCQkkbsSZrb9yjvuSHynzDgx4wYD6Y8l9ZyMrpZQwaHQwnHXlsJG9926CxGseGl+5r9JVri+OceTmlZMqo6iIXbl6ZE/pEWSTp3cxbkr43KnqCrPlNckWgK2unl+8yX9EnpAb9B10X8ChsQuoGHBjAO2F7OOJ2WR4KWBqmdFDMuoRomoXQPKw9JrbKoJ8bDfAbON0vRv+dEfmnjP92L7HNMw4oqKqFlJo0UmzBTVTOrIwJUqkK2IZbEWxd8OcatLMIZ00s9+XKkcyRyEAs0dpkVlkCqTbcEXIOxGAcMGAHBgDBgwYAwv8VQGMJVxgs9NdmUdXhYDnRgd5squo/GjXxN2DGuolCIzHooLH4huf7MAscNTCpq6uqUhkBSliYdCkS65GU94aWUrcbHQOthhrwteTek5eWU2wBkUzEKAADOxlsAOgHMAA8AMMuAjZhVGKNnCs9vgqLk/EO8/wDW3XEDJM786BIikjANgZABfx0i9yB0JIG9x3G07M8zjp42llOlF6mxNvbYAk/IMa8qzqKpXVE2pQxUmxHaXZhYgHY3HTATVFsZwYMAu17f9q0ntpqr+JR4jwVKx5jmDuQFSnpWYnuVfOix+YHGzNTbNaE+MFWP30x/3cL3FjEzZjEps9RFQ0y9f5+WeNjt4Izt8mAZuBqQijjlcWkqC1TIPBpzr02O40qypbwXDDjxCgCgDYAWA9g6D5se8BU59xCtIFZ0kZWJGpFuFIFwGNwBfcDxNgLkgGdRVglRXAIDC9ja/wAWxI+YnETMOIoIDaV9B/NY7E2vsDtcgX7iQDa4xYRyagCO8X32/d1Hy4D2MGDHlmtgKGj/AJVqf/lKX+NWYpkP3Pnf6ab/AGGDFpRPfNqjw80pvnE1X/xxo4pfl01YVAJaKTUqadTaomUMRsbgabknoG9mA+ScGNnJP/V/+GDAfUfkxzOGDJKRppI4l0HtSMqj74/exAx4lz2OSRxSwS1sE1zIsUWmMP1EqTyFI7kr2grHtAMLNqDU3kwyFTQU00dBA8pU3qJ2X+kYdgBXYbd3Y6Ye/sTUP98qSo6aYI1j2sfhScxvDcFemArIHzMxDmPS0qqN5JC07kAmxYAxxKbWuQSDcnbphaqcvjNTC4qDWiaoiSol0rbTpZFjLRIImiZmhvGSdwp7W9n+HhenDamj5jjo0xaVhuTs0hYr17rYjcXwXgj7tNVSN8i1cN/3YDZw6ml6tRsq1HZHcAaeBrAdw7R6Yi8VuFny5j65pv8AnUlUo/eRiVkrnzmsU9zxMP60EY/tjOInG69mkPhXUxHyyW/sJGAZF6YzjC9MZwBgwYxrGAzhe4/qCmW1en0mhZAb2sZRoBuO8a74lZrxXTUzBJJl5htaJQXkN+lokDOfjthez3NJ6+meKGirF1aCsjrDENSOrqTHLKrlboL7XsT34BxoaYRxqigAIoUAdAFAAA9lhjfhWTOMyVAXy+NzYahHVre/fpV4wPkLfLj3JxmYz90UlXTra+sxrKg+Nqd5NI26kYBkdgBc4xFpsNNrW2t0t7LYWJuKBVjlUEiys1tU6jVHCpAuxa2lpbHsxDe9tQAviRw3NyD5k1wYV96LH04BshB72juI279lY7OMAxYMYBxknAK2eyBczy8kgDRVLuQNysJA+ZTihzdRJnKrfYzUhNj3xU+YyAfSRCcTXppsykSqjEIgj5iwpNGXE6SWV5WAI0o2jsbNcdoixAEDNcjnoJRmWiF0hUcymgQoFjCOrSRsT2nUSubFVBHgeodIXpjOKvJeI4KoHluNa+nGwKyJ+fG1mX5RbwvizJwEaoy+JyC8aMRaxZFJFr23I7rn5zjeqBQAAAOgAFh+7CtmebTVZKUBB5LhnmJ97LRm4pVZfSLEBXIuEUm/aIUXmU5ulTEJEuNyGVhZkZTZ43HwWUggj+7ALOUZ3WZkryU8kNLEHZBqjaaXbcMQWSNbhlNrN8fUYntwOJL+c1VXUX6qZjEh3H83AIwenffFF5LxyJ66l3ASd2UG3TmyC1772jMHdtfD1mWZR08TyysESNSzE9wHs7z4DqTYd+AVchyeGkzSeKCNIlakhfSg6sJ6gFj3sSGG5v0GJfEjryKoaTqEM3wunvUl2Ittvfv+EMVc2SVVXIap4KftosYp5y4ZUVi6u0sYbTLd2uirYAgarg3n5wpWimDAIRBMtkdtAIhe6BGOyDaxsO7YXGA+TeYfE4Me+QfA/NgwH1Z5If5Go/zG/iPhxwneSH+RqP8AMb+I+HHAGF7jwHzGUr1Bjb6M0ZJ+YYYcUXHJIy2sI6imlI+MRsR+8DAb6RrVtQP81A3ztOP9zELj0fcqN3pVUrD4/O4R/YxxKiltXyDvanjb6Esw/wDyDETyi3GWzuOsWiYf/RlST/cwDHfGb4T+Nc3pUkp0qpYRHze3FI6jYo4jkZCe0iuVO4sNm+DhVyuamm3nd0jJkEKwzyRqNNU0McFPHC4UsFWN2J1EmZSNsB0nOs8ipY+ZKwC3sABdmY+iiKN3YnYKAScUsVNVV3amL0cB6QobTOP87KPvV/6OPtDvfuxAyjKOVmjJK7VJFOJKeWZtTxKH0SxjYC5JU8z0yNmJw9YCBlmRwUy6YYliHU6RYknqWPVifFrnE4DGcGAMYZb4zgwC7m/CCPJz6djTVPTmoBZhb0ZY/RlX47EdzC2Icc4qiKWtTk1S3kRo2YBtG3Pp5L6hYGzIdwGIYMpuW7FXxDkaVURRiUYENHIvpRuvoyKfEeHeCQdjgK9autptmjWtjHw4ysctvyomIjc+1WX2Lvis4n4xvRVIEFZFLyJQA1LMQG5bWJkRWjt33DED+ynp+Jswp+Xzpqdy00lO/nFoVEkS6gySRL97kQG2tbg6et8Ts+4wrVhJGXXBQ9tW85jYHqFWKzMCtzd9AOwJF74BsyuaKOKJIzdRCpQd5jVVAYDv+D08cbDWR1EekFXWWLWF/GRwN7HuIYC/TfCFlNDPNFGlFWUsqwLpjqFJEsSEDVDJT2cSpZVGlyjdlbnULlipfJ7GigioqhLuRKsunSXbVJohA5KqxtdeWRsO8XwCzw1wPAzz008QZooaW0gYtJFI0BDrFN6SgFA4UGw1EgWIGJFDkFPC60+YK7ksBFNJPUNDP+KrxvKY0m8YyLMd0v6IeMkyGOlQqhdiza3eRi7u5ABd2PU2VR4AAAWGJGYZekyNHIqujCzKyhgR4EHAe6WmWNQiAKqiwUWAAHcANgB4DFNm+RyK5qKN1jma2tHBMUwAsokA3VgLASLuBYEMAAITZHV0lvM5RPEDtT1TNdR+LHUi7geAkD/GMDcaSa44GpJoaiVrKJNLRkLvI/NjYghYwWsdJOwA32BTy3NTBm0ks0TUxZrSJs9lnhjPMDJcunPgO4A2YEgWIw4cWyiQUS7NHLWRBrbhlVXkX4xrjjO2x+LHnirJIbPWSzSQlI0AZSNjDKZIyEt23LkLp31bAdd0/N8qcIkfKq058wEc1TVRxpDOxLRSCnpgyA8xdroLs1iQWvgOnLmKAsNVtDKjX/GcIVHtJ5ijbvOKzN63RHO63PJR3ZeaLbRs6rpBJW+x3A2OF6qyDMKh7MI6UtpEs8MmtZRGbo6QPFdJFI2bWNO3phQAy8qQRsWfUVupOpwWI2vpBsNWx0jbfAfL327v6pQ/skf/AAxnHd/cph/pqf8AYaP/AA8ZwFn5Iv5Go/zG/iPhw1Y5v5NOEqWoymkeaIyMUPpSSW2kfYLqso9gGGeLyf0C/wDhYz+ddh8zEjAXxqV/GHzjFJxVnVOlNOsk0SFopFAaRFJujbWJ649faLl/qNJ+zxfUxIi4WpEUrHTQRhgQdESL1+JcBW5PNrlpJG9OShJPyGnJ/fJiRx/FqyusA9XkPzIT/dhayPiemTzDnzxQSw0rwzRyusbI+mmurK5UjePbaxG4uMT+LOOaB6KpjSsp2Z4JUUCVT2mjYAXBI3JGAtcv4fpYKdiEXS6FpZJLFpA4vI0sh3bUL3ubfEBtR5RU04RkqYWaMuFWpngbRKosIZJC67OA4jMjKA2m997DFO1TX5fzImTksi8qAqLypHa4kkY9kyaGAAGwIvfe0rOONqR6dwHDySK0QiIs2txo0MCOyASASdgL7nAe6rh6enkNTSyPNJoCPDMQeYikkCN7DkuNRsB2D0I+FhgyPOo6uFZYr2NwVYWZWU2aN1+C6sCCMbcspTHEiMxkZEVS56sVUAsfaTc/LhddPM8zjK3WKuDI6gbecRLqST2F4lkU+OhTgG3BjAxnAGDBgwBjXUOApLEBQLknYADqSfC2PZOF7OX86l80Q3SwapPgh9GD86Wxv4IG6akuCpXU0yQQ16qQsMk1dJGbXZZ3AKad7FaNpTf8YW7zZxXhunbtw3hLC4enYx3uNmIXsPsb9pW7sW7U4ZSrAEEEEew9R8xxQeTyUnL4VJuYddOT4+byNED8ojB+XAQM34eVpYxUqHMjaYquL3mdHClgGeO1wVQ9pbLcAFO/FbByqKc01dOxQx8yGoeeVDIFYK8clpQvNUlTqAAYNewIOG7P2GqlX8apUD+rHI39inFRxIpGZ5XpvbXU6reHm56+zVp+W2A0Lm2U+uL+2Tf4uMnOMq6+eL+1y/4mHMYLYBMXN8qJCirVidgBVSkm/Sw5m+PXBFIkss1YoblPeKm1O7e9Iw1y3diRzZVuPyUj9uJvGdWzJHSRMVlqyY9Q6pEADPN/VjuAfxnTE7MqyKgpDIFtHAgCovU2AWOJfEsdKj2kYBQ4+zwNUrAk0UZpdNUyyMoEsqkNBTb9AVV2J7iYjhnjanzSi/HhnT5Rv0/JdGHyMPZv64TyeSCC8pBnlYzTkdDJJYlR+SgCxj2KMV4XzGut0p617+yOpt09izKv01/LwFRkYpLmnrXtWROYmBmmBltuk6rzNw8elzbodQ7sX+ciOGim5bqGSGTSwbUw97bTZyxa4Nt793d3aeKlNNJHXxg2iGipVer05Ny9rdpoW98HsMg+Fjfm8ayQyAEiN0k98GiwDxuDJfVcoASR09h6Ah8j85/xm+c4MW32Bh/8xpfoVf8Ay2M4DrfAnlioaHL6anl5xkRCGCR3Fy7HqWF9iMPWV+UXzqNZKahrJka+l9MKKbGx3kmG1wRfpsccs4N8ifntHDVGq5fMUnQIr27TKQW5gvcDwHU4fcryOuy5RHGTPGqKFaKOPcoCuqSB5I21aOWuqOXcR3IudwtX49m5kkS5dUGWNQ5Tm019JBI02mOs2U7Lc9L9ReBJ5TJVJDU0SEdVknlVhfuKilYA/ETitzjMRK5M0aq7EX1pUwAqhsGaOalli1AXGu/TYNttDTNoLm9XTbdG88jUW7uxFUKv+gMBcR5vVyTmbzamjTlhGeeWVYxpOpGDvTpqJ1sBpBAsb2tutZvnE1ZIqz+8xamQQQGQxzNFLbmatK80X06VVrkhFsplRsTIZEaS6tFIxsRJApkZrDuaCkL3UXtpqAb94xe5dw3JPNGZkdYFWUESWj185NJZYlLyAk9ovLIX2FgLmwV65nNRUqiiEZgcctEbXIYJn08uJHBBkhkLho2b8Zd7Mox0CjykR0qwKzqEiEQZWs1lUKGBHwu+/jjmWa00lLOFYprjdZxr1IJxDMjBVcMIyziSR9LKSkiyabI66X7K+OaOZLrPGpHpRysI3W/c8bkEH93gcBUtxpJRycmsVAqadU4YjUjbJPytHTXZGCudDEbaSMbVzcZjVU3m93hppHmkm0Mq6xC8SwqWA1t785a19OkA7nFBxZxJT1tREsJWSOJJRLKHAVllS3IU82Lmgsqs2h7DSoN77b8h4lKVUk5R46aQhahzGFjE50cqbaeSysl0dx2biMnvIDpIxnHgjYfJis4bzZ6iAO6BGDPGQGv2onMbn2DmI1h4W7zYBbYwTiLmGaRwLqldY16AsQLk9FHiT4C5xUzVM9VtGGpoe+VhaVvZHG33r8+QX8EGzAN+ZZuxcwQAPNa7XB0xK17SSW69OzGCC3sW7CXk+UJTxhF1MfSd29J3b0pHPexPzbAWAAx6yvKY6dNES6VuWPUks27OzG7O5PVmJJxNwAcLPARHJqNPTz2qt+0PhhqakRozsbKqlifYouT8wwr+TmsT7HxnmRMza55Ajg6DPI8pVrE2trtv4YCyzS71dIgHoGWcmx20x8oWPQG9R+4+GFriniSOmzSGWYHk01O5kkU3EZqpAsbMguxB5BXYdXXDDl0oaWarayxaFSNm2HLS7vNc9FZ3O/eqKehGFmjaC75nUo7tUTKKWIBmYqikU4WG9jK45ktyOyGJuLMcBbUPlUy6VtKVSE79VcDpfqVt0PjhqiqVdQysCpFwQQQR4g45ZnXksOaTCaSOPL731CI8yV72sZNOmJWBHVdZ8Se63TyVcilkhgray73azS6VLNYOW5aBjqUady1r3tfAW3CqCqmmr23WQcmn/QId5B+ll1N7VEePFa3nuYRwDeGitPMO5pmH3PHf8gapT7eX8m+DM6iOMImXuCtkVVmg0aVFhpYupCjoBoBt3DphFqOPajI7Q1NEjyTF53nSossru13IvDsV7KaT0AW21sB2Bem+KziLLY6inkjkbQrLbXcDQwN0kBOwZXCsD4gYReHfKZU5sXhpadaZlAZ5pHEojVulkAXW5IIAJA2ufDDNS+T+nJD1JkrZOoaqbmAfmxWEab+C4D3whnYraciUo0sbGGcIwZS6ixYW2KupDD86x3Bx44ihC01QApUcmbSdAH8y/Z1A+iB0Fu4eGJc3CUYcPA70jaQpMAjUMqklVZGRkNizWIAO5F7HHjM6EciRZAxBjdXmZ1B0lCHktcKp0knYADwAwHx9gw1fa7Qf+aJ+y1H/AAwYDu3ksgqDlNIY5YlXlnZoWY/fX+FzVH7sNnmtV6xF+zn/ABsc44Bqq1KLLYoaiFEqFlChqcsU5Wtt25w1XIt0Fvbh5GV5l69T/sR/5nATTRVfdUxD/wC3P+NjyKGs9ai/Zz/jYifYvMvXoP2I/wDM4PsXmXr0H7Ef+ZwE0UNX6zH+o/8A249eY1PrKfJAPr4gfYvMvXoP2I/8zjH2LzL16D9i/wD6MBPOX1PrQ/Ur9bEKu4WkmIMs0bkbAvSxNb4i17Yq6Vsxeqnp/PYhyVibUKQb87mbWM21uX7euDhtK+rpIag1wQyoHKrTRkC/cCTfAXEeR1KgBa1lA2AEEIA9gGnHibh+pdSrV7lSCCDBTkEEWIIKbgjuwsZvnFTSziGbMW7UJkTRSxl3k5gVYliAYvtcm3gTsAcZqKutWhpqkVsrtOacFBDTD7+V1BSygDZjbUSNhfvwF/wWGQVNOzs4ppzEhYAHQYopFWwA2XWQOuwA7sQ8ny2d5auEVRhjjqnIWKNNXvyrOffHDCxM99kBB1bkdKnJOJJoIlm83ml89lVhJPPSxhi0A0ECK6qOXAOoBv4nDPw/l1R5xPUzCKPnLGvLjdpLcrX2i7Im5DgWAI7N777BOouGoYn5iqWk/pZGaSTpa3MclgLdwIGLXBgwBgwYhZvm8VNC80zhI0F2Y9w/vJ6ADcmwGAXPKJX+9LSgFmqNmVepiW3MX2GQskA9so62OFvLuCHq1kqAtFKJmNhUU5YsqlgZ0lWQMnMcvKLDoy77Yrps0mncSSqYnrHVIJdavGsdwkUQkUlVkjMk07KxGqSNLXtYdcy+mWONUQaVQBFHgFAAG/sGAQPc5nJFxRWuD2zWTLsQbmKSfQ3TocWObcNVwK1QqVqJ6fW0UAp0SNtaaWj3k1gsOjGTY91tsO+DAKdJxbVhAZ8rqVNtxFJTy733G8qn4tumNq8dC29FmCnw81c/vW4/fhmtg0jwwCxJxVUuByctqbnoZ3hhX4z74zj4tF8RpOAxXOJczEczKCscKaxFECQWsbhpHay3ZgBsAFGHC2M4BGqvJqKcrJlbJQzarO1mdXjN7o0bEg9qxB2tv44szSZop2nopB+VTyxkfNM98M2DALXJzRjYy0KD8YRTOfkUyqP3421EzCNlZ+ZKi9AURXk030gHUUBbbcm17EnvYMVXEfvdLUSIArrDIwYAX1LGxB6dQQMB898qv/8Ah+H9iqP8TBhC+zM/9NL+sb/jjOA+geAPwbIviqf9STHVMcr4A/Bsi+Kp/wBSTHU74DODBfBgDBgvgwC3lf8AKld+ipf/AFGFzhfMqiSjpKSkKI3mySSzONXLR2ZUCR9JJGKP6XZULc3uBhjyv+VK79FS/wDqML3kn6P7KakH+hKbfOTgLtcqpcvRppWJlkGgzykyTSFhtGuxY3PSOMAeC4p9JOR5dpYI33CQ7C4U6oe0VuL262uMXEsQkzZtW/Ko1aP8lpppFkYeBIiRb9bEjocUNWgPDtGG9Hl0WraM7F4Qfvvvff8AC28dr4DZTqpy3JgbFRJSg3AI2idRcdL3t8uOgqw6Y48lNzBMaaCpkUKzRmAoqpUD7wzCGRYTKgJDFNXZ5QYag+KvguE1sNbU1eqadITZ5CweJ0Z/QKkGLusF0+gcB3fVg1YW/tHjF9NTWoO5RVzWHxamJ/fgHk9pGN5hLU73+6J5ZR0t6DNo2HfpwHjOOP6eF+VG4qJz0hiZCR7XcsEiG43cj5cI3E+UjM2U12bUlMo3WlikiYIfa7uvMe3VtNgem3XqdPkkEaLGkMaovooEUAfEALDriQtKg6Ko+IDAc54UyfLKGCamjkkrRIV5q8t5wbXA7EUZUC5vffuudhi34YqpYKkUtpvN5I3kg84tzE5Lxq8V9RZo7SoVL9objfbDnpwrZq983olUglIKoyC+4VzThCQOl2G1+tj4YBrwYMGAMGDBgDBgwYAwYMGAMVXFf4DVfoJf4TYtcVXFf4DVfoJf4TYD4ywYMGA7TPxNJl+S5PURBWZectmBI7YcXsCOnXriqH+ULWgAcqnNm3YqwLC42ID2BtcXGNfGn/dzKfzpP7Xxy/AdOT/KBzDe6QHYWshAuCLt6VySL99sE3+UDmBFlSnXa19BNtuou1vbuDjmODAdNf8AygcwsbJTi466Ce61928d9/luNsRZfLvmZOzxKPARL49N7922OeYMB0jJfLjVwSSyvHFNJKsalmuthEH07JYE9s3w/wDkKzoVPnHZ08uGmjO97mMTDUPAHbb48fPKjHZfIbXNRRTSSU9Q6VEipG8SawWiWQsmgNr6Em4UjYi+1sB1VWtnDD8ahX/RqGv/AK4xSH/u/Q+xaD+NTj+/EvJs7SqzYsiSoFpGQ82NoySKhb2DdbYgzzBOHaNmOlVjoWY+CiWnLG/sFzgH9FHoiwAHTw8NvDbHOq3Kaf7JTwvHJFznQpUwsI2WSoiYtAxWxZXMDt2gy6msRuMaJeIZqj3ui9/qAqwyOp1QlVbVDUGoW4Q21kxsNR1MvcpLBKs9bLTh6V6ZIplnkaR4jdo1YJHGI3YsNTC7tp2XYEnYJT8N1oHveZyddubTwSfISqpf92KTPKnOKeWGGCamqpJEkezU/K7MTRA78+xJMy7bdMdBBwq5xmkaZpTam9CmqS9gzaRJJTBGbSDpUmNxqNh2TgFkV+dianjqJIKdJpeUHSGNzcxyv6PNYWtEB3dfZYtacL1TW5mZ1FrdIoqePfxvymxAzviSmnkoXikEsaVgLOisyrqhmiQs4GkXlmiXc3ufYbOit8fzYBZXyfxn79U10+97SVUgHxaYii2+TFpk/DNPSKVp4Y4geuhQC1uhZvSY+0k4stePWAMGDBgDBgwYAwYMGAMGDBgDFVxX+A1X6CX+E2LXFVxX+A1X6CX+E2A+MsGDBgO7Zbk0NdlGW08qSSFVZlCNp3d5rD0Te6wynqoGk9SVBpF8iavMQkrCM30LZWkujBZFZmaNCqlls2zNrXsizWZeHTqyihVER3WIljIH0hHmkCXYRyILsjemu25BGKiizzOY5pGahZl6KqOF5ZLWZFlJfWzsLsrFmLaW2NrhQL5HiYpGWqhZwQY13AaNuUQzE7oxWdDosbbb9pTjXmPkfkCxebzQzs6BmUuqWLAHsMTZksw7RIv4bgF1yvOay4E+WSRAKCrQEuVZTBb3ouGC2hgBN+wbsb323ZrX1lOwSkofO4tKgTJK9yYLxi6gDS2uNj2Sb3Glj1wCHH5IJREGeVVkaS1gNSCMNGrysxIZSvNLFSvRGPeL2+XeRunEimoqnETlVSNY9M5JkEZDqdSxhZGAJ7XUdL4ZaCStancpR0o0o5MBqCzsJDrKsqLywrmC+kkAqGXbV2aWj4nrqSEPUZaSFszSxssYYrJGyScpFKgFkgUuosR4ar4BsyzgXJIBGDAsjPYapGeTcxmS5N9A7G5IGwKk+kDi0gzTJ0DQw8qVCwJhgieoQMo9MRRo6qel2A3Nr74n0uSU/vZkIDKkakawUuIyhjJYdvs6hZt7E2C3a9xBmcFl0soDOUA6dpQxK27jpUn4vjGARmnkkqy+XJ5uKeJIhE1OUMscsgaRkgl5WlY7babFmJ9gMmSULw7RsTpCx0DFr2sBNTkknuAFzfD008ZCtqWxICm431dAp7726DrhKqKYfYmCk1o8kZp4StxYtSyxtMBrtcBIJW3AuB7RcGw55SKD7/AoW5PviC1msSd9u1sT44Xs/wCKw8sMNJV06a+Y8kodG0JCEJW+6qW1jtEGwBsN7jlXlA8k8qTPLQhZYXcFIkbdA4J7N7KV16woBJ3XbfFdwp5MappEllYUumRSoYBpGdbMAsZOkMOztKV3Px4DpiTJ2tecJMW2EcUssjk/iolPUI7N7AMRsojVZ3MsDTxytBTkyyNI8TcyVQWdmcKxaoUctJi6gXIF7YnyUsNMhnkMtS0jLGEiuZZAz6EWRrJy42kFtCiOK5sdd91Djts3qRGtMEFLsyJSNYApJZbuwRmOsAqUAU7W3wD3xhkishp4afW8sZLSk8xo0RlsVWRrudRA0hhtfrYDC7S0NOHdXiaEjq8AeTRfcF4bJUxL7ShH5XfjnPJzym+6C1WvKBuxlL2GxYMhZtgNJKkbWBIwxZP5bllCx5nTLMF6TRAK6n8YLcaW/KRkPgMA20+dwU7RNT5oJnM8MbRGSRldJJUSRbTTOFKq7PdNJFt7i+OoQ1CsoZWDKdwwNwfiI2xymqocuzOGSSCZaghS5idzHONKk21ga2sLj31Je/fCLSQVeX5i9NQM7Ojp2VDkNqVW0yIo5drOVLFV2BPZOA+lcGPERNtxY+zf9/f+7HvAGDBgwBgwYMAYMF8Y1DAZxVcV/gNV+gl/hNi01Yq+Kj9w1X6CX+E2A+MsGDBgO9cIVA8xy8QxNVTFbMiMF5YgkmkuxbsHUzqhRyNum/S9psmlkgI82mj07lZGUu2qGWExqzEqpGodu6je4UAFWrOB+U+W0gaujhAjKvE0yqfvsgbYkFbxO47t9J7r4vkihs18zhJ+AeenZ3CsfS3vCiLvfcse++ArKxJgNUlFJErhh2p6dfvnOLEsT2W+65uzY30qSygHG80dWRbzCUgknsy0y6tcksnTWeUA0rfj3Frgb4tqeshjVCK6leRGYgvOvaDLo3IN1Kpp6dbe240S8gys3n9KI2EYKLMi30PCx6NdRpjkUDUQA+1t7hBemqHBtQzHVp3VqZVuFlTULSG/YnLb9dHpdrauzulqnp5lGXyo0iuOY81OqjUstyxDXVAKhyF3sV03O5xcQwQKqqtdSKFjKDTOvhKNNtXosZEY+BQbHqNoFP189pL7jSZxpC2ktELOCFDNHZhY+9qbXCgBFgy1qsShIuWWHVpIXQ801DP6GolleqINxuArA3NsE9LPzNPmUgVnYAmWmGu/nHwS/pMtTKx6myA73NpLcgsXaroyxXTY1IbsiSNuU0h7TqwRgWYX3AswGPDRQ2X/ALRptS2PMM66mtAYyjDVspYliQdVnexU7kNLQVzqEeiOhQQh58RcmTUZA92ITcAB9Tkd/MYkghMUkKThm5k0inkogLo1Q0uuNhsS0ZrHZm2OmMbA74tK6sgkd2FbSrqjMakVAunp9AGAswZS35osDsRDljgZT9306sQQtqnZARNpQdsXVHkiI2/ml2FlAC0qOClER7byERsoB03JYVO+pjs33U25PcLnc4op2hZGnZ31PUGA09keUMZJomjRddg2mZnBXbSA1iLkui8VUdvwqn/XR/WxE+yuXc7n86j5trczXDrta1td9VvlwELL+EElAlk5iFluULdpDqRuqsUB96jvYE3B7RG2N8/BKMmnWQSoW+hfRCTIRb82ocjuDWNjuDZfbXR+tU/66P62D7a6P1qn/XR/WwFZVcDRuJBrKmQOCQq3HNNSWPt/Cj8ehfbhTg/yeqLfXNUN4WMa95/zZvsQPkPjYP8A9tdH61T/AK6P62D7a6P1qn/XR/WwCefJrBRkCCn86gIbXTytHcO2i0yPIu50oVILiwJ09SGvuDOFBRo5uA0hu0cdhGlmdlVTYFyBJpMjbsFXYAAYsvtro/Wqf9dH9bB9tdH61T/ro/rYC1wYqvtro/Wqf9dH9bB9tdH61T/ro/rYC1wYqvtro/Wqf9dH9bB9tdH61T/ro/rYC1wYqvtro/Wqf9dH9bB9tdH61T/ro/rYCo8owHmovMkI50VzJLy1ZdYDhm5iEgIXbSGBOkDHPswBZ+WKtJoEU9maYKtyjMXMM0lzEuh7BxJ2NwHtcdPr89oZo2jappyHVlPv0fRgQfheBIwrS5HRPE8L5orRyAl1MtP2pWj0Gct6RN7OEJ0hgO4AYCoajlWd2aeBJGLW0VBWQrJKpVDLYhldJlWPTyxGzI2i+4Y6KBloMxuWVNMoSFpWmaLTT9tGkYtclyWsGYC9r9QIlTwzlLy6/O4QpYExc+IpYNCxj0E7ITABpGwDNa21ptRVUVNl9VDFVxSao52GqdHYl1YhdRbU1rhQTc2AvfAfK2DHvln/AKBwYDD9cecGDAGDBgwBgwYMAYMGDAGDBgwBgwYMAYMGDAGDBgwBgwYMAYMGDAGDBgwBgwYMAYMGDAGMrgwYDdgwYM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7" name="AutoShape 12" descr="data:image/jpg;base64,/9j/4AAQSkZJRgABAQAAAQABAAD/2wCEAAkGBhQRERUUExQWFBUWGB0XGRcXGBscHxwcFxgaHhgVHBgcHScgGhwjGRYXHy8gIycqLS0tHyAxNTItNSYrLSkBCQoKBQUFDQUFDSkYEhgpKSkpKSkpKSkpKSkpKSkpKSkpKSkpKSkpKSkpKSkpKSkpKSkpKSkpKSkpKSkpKSkpKf/AABEIAOEA4QMBIgACEQEDEQH/xAAcAAACAgMBAQAAAAAAAAAAAAAABgQFAQMHAgj/xABZEAACAQIEAwMFCA0HCQYHAAABAgMEEQAFEiEGEzEiQVEHFDJUYRcjQnGBkZLSFRYkMzRSYnJzk5ShszVDU4KxwdMIY6KytMLR1PAlNkRVxPFWdIOEw+Pk/8QAFAEBAAAAAAAAAAAAAAAAAAAAAP/EABQRAQAAAAAAAAAAAAAAAAAAAAD/2gAMAwEAAhEDEQA/ALnyb+TbL6rLKaaalR5HQlmJe5Idh3MB0Awze5BlXqcf0pPr4oOD+IzRZJlj6SyO5SSwJKxgVDtIAOunl3I37Iba9sXP28yTVstJTIjHQGildiIyEZlnkOkkuqSaIwqgEtr3ABYBu9yDKvU4/pSfXwe5BlXqcf0pPr4pKvyg1MdRNTSS0cUkOhR2Kh+c0guojVWDKwugKdoi5N7Y2txzWl2CwgFDHqiFPO7AtDFIyNUBlhQ3k03J2FiRgLb3IMq9Tj+lJ9fB7kGVepx/Sk+viEeKcxEs55EMi09rxQuTcNCJATPIVtsdgkTEnbYdrG6LiyrHm5aKJ/OI+cqwtI1kM9HGCWIGq0dTI5OkDsjoASQ3+5BlXqcf0pPr4Pcgyr1OP6Un18esu42ZnvLGyRMyxqRHIdDu+hEldgoDksoKqp0k2LHu8Px3y62WCWO0MZsZludAMdOwaReoS87AuNlst7AkgM+5BlXqcf0pPr4Pcgyr1OP6Un18aZuM6haWOo83Gg0pqJG1NpRlR2KFhfYlVFwD1ONWW8ZVE06wxGmqNas4ljM6RqIyoZDqV+Y3bXZG8bgCxIS/cgyr1OP6Un18HuQZV6nH9KT6+Nb8ePG0kcsSGWKVImSGUyffoyYdOpEJZpgsZUgadQYm2Iy8dTSuwiVFVXUKeXUzmRWRTrHJTSiM2oJIxsQL6QMBN9yDKvU4/pSfXwe5BlXqcf0pPr4g8P8AHc1XNEqciRTbmpFzmMIZWOt52VY7iygx2vvse/FnxDxJNFMIol6KrkmKeUvqZhy0WEWBGjd2awLLcb3wGr3IMq9Tj+lJ9fGD5IMq9Tj+lJ9fEOr8pNpSEQFBaMByUmMyaXmjETWO0JOmw3kAX4S335zxuwqUgpmUqY+Y03JmqBvy9CKkBvcpKrlj2QGT8bAUNb5MaKibVJRrU0u5ZxzDNCOuohWtNGPYA4Ftn3OL6k8leUSoHSkiZGAZWDuQQRcEEPYggjFjlWa1EskQMRMZi1NMUMZ5gZ1KctnJW+lW3vsw3x44fj81qp6QbRFVqYV/EEjFZoh4KsgDgd3MsNhsEf3IMq9Tj+lJ9fB7kGVepx/Sk+vhxwYBO9yDKvU4/pSfXwe5BlXqcf0pPr4ccGATvcgyr1OP6Un18HuQZV6nH9KT6+HHBgE73IMq9Tj+lJ9fB7kGVepx/Sk+vhxwYBO9yDKvU4/pSfXxX8QeSrLIqWodKSMMkMjKbvsVRiDu/iMdBxVcV/gNV+gl/hNgPjXmnBjxgwH0xwRWU8OR5dLUgaUcBWPRXkkljDtuBp0yMCTsATtibm1NlkM8dMYGM6wkxJTiTWqLISFQxsDGxZ3N7jYPc2xo8n+TiqyOgRjYIyykWB1cud20EHua1jizg4EMRRoaqeN49YDELJqDiNUV1YdpUjhRB0J63ve4V1NX0Ks0EeX1LskYEkRpywCyuWHMWR9LlmVjr7Xfv1GIlFS5ZIzvDlcki8wqS6LHHrU6WAjqJVUWK2KhAdum2GP7TnEplWsnWR10yyaYiz6TdNOpCkYW5ACp0JvcnViBH5Lolkdlk0qzB/vEEkmqwuxnnSRiSwLE2BuTuMBdZvV0+XwyVHKtflqViW7OQQkaqtwCQCBYdw9mIVNmlKjxpTwtIII1iEkYASGNxGyqZJHUHsLE+kamsFJHjaZzw3HVNFzWk0xFmCq7Jd2XSHLoQ91UuAAQO0b92F0eS2LlSU4mlWmdmfk6Ym0lkCDTLIjOAFG29+m4sbhtpzl8dckccKGQr2ZhZ1VjrKxayx0yFY5WAFtlI+FuUvEtERU1QiKzRwGWRSBreIwxyEqC2ll0rGpI6FQDa4xvHk3pQHsHDsQysrFeWyKqxvHGPeldAi2bQTtvjVN5N4ZKVoJJJGYgBZQFV0+5o4G02HoukXaQ7HUR3CwMMWTwGnNOI1EJQx8sbDQy2K2B2FiemNuZ5LDUqEmjWRQdQ1b2I7weoPdcY10OWsksrmaR1fQFjbTpj0A302F+0Tck3PTFjgKKo4IonRYzTppRXRQLiwktrtYjtG3pdeu+5x7qeDqSSQySQK5NtmuV7KhRaMnQOyFBsu4AvewxdYMBVrwvSjlWgQGAARMB2kC7BQ3XTb4N7Y95lw/BUFTLGHK3CkkgjVa+4I62GLHBfAVFLwhSRRGFKeMRm9xpve5vuxuxN+8nbEZuCaE2BgWys7AXa15GVnuNVjuqWB2AAAsBbFtmeZJTxNLKwSNBdmN7AfJuT3AC5vhKrqw1U587gqhAdKwU2mwma2p2l0va4ANopWVQqsxuSQoOWW08CRhKdY1jUmyxBQoJNzYLsDc3+XFPRkS5nM63tBAkBPcXlcylfjVBEf648ML+axRQxyS00C5fWQxmUKVjCSJexRhESkyM3Z66lcp0uL2fCucJCI6dop42kZrSzcs82YgvIHMcjaJbh20G1gLDpYA4nGcGDAGDBgvgKnijiBKGmkqJT2IxewtdidlQX7ySBhI4H8swr6nzeWDkMQxVlfWOwNTB7qCg03Oo7bEYaOPIYJqY004kbnnSqQgGQstnulxYadNyzWUDqd8c74T8m9LArpUUc1TVdq8Z0aUifUI3DcwRbgEX1FtQIAAW+AZYvLbRGcpaXlBgpqNI5YLFgL76gpCkhrbjux0NWuMfOeY+SdkKnmmSMzCBlZLTpZdTbF+VZY11atenSQ3THbOF8/SUCARvC0caEI5RtUforIkkbMjr2bEg7HqBtcGHFVxX+A1X6CX+E2LXFVxX+A1X6CX+E2A+MsGDBgPpvyVcXUcWV0sL1UCSKjXRpUVh745sQTcbEHDxS57BLtHNE58FkRj+4nC15J4Q+S0gYBgUa4IuD74/ccX1RwpSSCz0tOw8GhjP9q4C0D4zqxRfaFl/qFJ+zxfVxhuAMvP/AIGk+SCMf2LgL7VgLYQ+M+D6WGlaSKERvrhXUjOps9RErDZu9WIxc+51Q98Ab2O8jj5VZyD82AYtePHnK6tNxqte1xe3ebdbb9cUw4Cy/wBQpP2eL6uImZcGxxKJKGGCnniYSJy0SMOQCHhcqo7DoSvsNm6rgGnFRX8XUcDlJqqCJx1V5UUi/S4JuNt8bcjzlKmISJcb6WRhZo3X0onX4Lqeo+UbEHFZlD8qvq4j/OiKpXu6oIZPjs0KE/nj24DYfKBQfBqY5P0RMp+aMMR/fgHG8LAGOOqlB2ulJPa/hdowB8uGAYzbALx4lqG9DLqnr/OPTpt4j35ifmxU51WVkstPTSJFTR1DsrPFO7yaI42d1BMSCMsFC6gSQCSD0OHVnthQ4yqzI1H5oQ9VzS8O/Y0BSs7SMt7RaH03FyHMYHhgJh8nVDt7xbcG4klBJUgqzEPd2BAILXIx4qeF3hZJqeWWWSLVaOond1YSABl1tqZG2Fm7QG+25OI+Y5tmSwSSLTQxaEYgGVp3YqDZVRFRdz0Jf+rvtUZNxmyQtUyx19SEW0rKkKxodKswSn5ivpAZe0yk23vucBexZa1SVqaiJdUae9QKSSGDo5JkdEOvXDGBsFFjub4W4qrziCGmoyZSk8U0ckkLxrHHAyP78+hVZyyunve51DwYlh4e8qFBW6hDKQyKXKOpU6UF2Ivs1h4E/NviV5OVH2Lo/bCrn43Gon52OAKHizS4iq4/Npm2W7hopSP6KawBb8hgr+wjfDEDiLmmVx1ETRSoskbbMrC4P/sd7jcdxGF1KiTLCBKzTUXQSsdUlP4CU9ZIf856S/CuO0AbCcKOZ04r8wemluaenhjkaK5CyvMz6ddvTjRYj2TsSxuDYYbVkBFxuDvf+/CbnM8q5iHo1E0ggC1MTNoXQHJgtJY6JrvMVUizLqJI7NwsxwFRKVMcCwst9JhLxW1Wv96Zetl+YeAxo+x8tC7yQB6lHCh1llZpF0Fu2rsrNItmF06ixK3JINbnnE9fGqAUqRPKxjiUuJmaTls4WwKRoLITqaTuPZOJWQ5tJBGPOoq5nbd5HiRxcC5Kx0zuI06gC1zte53wGnOcmjWOeqqlOtrM7wKrGKNAhIBdQZUAhDMCpuCwC22xqNbUNUU9QlNLMKeF45GCiAyNMYixhjm061XlE2JUHULE2NpvG+dxSZXUtG6sJV83BBHpTMItJv6JGve9rd/TDVCgCgDoNh8mAr8q4iiqQ3LPaU2eNgVdCfgvGwDIfjG/dcYxxX+A1X6CX+E2Nee8MR1JV7tFPH97njOmRPZe1mQ96MCp8O/FBmOeyJT1FLWWWc083LkUWjnCxNcp+JIBu0R3G5XUu4D5VwY98vBgPq7yQ/yNR/mN/EfDjhO8kP8AI1H+Y38R8OOAMGDBgFzj/wDAm/SQf7VDhjwvce/gT/pIP9piww4AwYMGAos1yF+b5zSMsc9tLq1+XMo9FZQNww+DIu46EMOzhb4g4nSNoppValqKdidM2yyxOLTRRzj3t7qFdRcNrjTsjpjoONbQA7EXHgcBiCoV0V1IKsAwI6EEXBHsIxCzrPYqZLuTqNwiKLuxAuQq+wbkmyqN2IG+J5SwsB8nxY583Coq6+ZKuR7KQ4jUhRLCzHlgtbWqRspUxqbarPe7YCozPiWfMCwUe8qCXAIMSKBctK5I5ll33tHsdKzWuGvyeZO4iNTOPfZlUIpueVAtzFCLgEdS5FhuwB9EWOJKCMmmy+JQiTOXlVf6CEhpQf0khijJO51t13w3qtsAvcYS3iWJVaQu4vCoOqWNSOYmr0UU3UMzkKVJUkagRQZxxCMuzA3GtKowKYQRrM0muNZY7nTp5cUasCQPRIN7hmniGhYqksQ1SwPzFH4wsRJF/XQsB+VoPdhR4w4HirK6nrKlgKeKIKUIbVI/MZo0Mdr27W4F2J7NupwHiXL6Wp9+Slio4pfvlVKsUbOjEh44lVibyAlDI1rqxtquLOfCotSQ7aeyNrWsCSQLdwtbbuxA+xTVbRPLHyoomDRR2HMuCLOzjeIbEctDcjZjYlAyKtsAaxjWxVrjY9xHydCPl78UVTq+ydONR0mmqDp/KWSlGrxvZyP/AHxjKUAzGt3N9EDab9ntI41afxjyrEm+yj24CorauTKSY40MtPLZaVL7xzsbLSnwhY9pW+AA69NOGPhzIhTQ6WPMldjJLKQLySN6T+wdyjuUKO7FcimqzNmP3qiUIB4zzoC7f1IWRR+lbDQBgFXinL2qZoIGLCMhpbxNodHi08ua5FrIzLYA3LMpIZVbFXTccyQytTVCLUSRKzM8DRqdEbqnMkhldeWSziyqz6r7AdMNmZ5eXkhkS2qNiDfvjkFnW/xhH+NB8eEyj4JEOY1eZVCNIzyAQRIpc7BbSFRtqLL2dWy21EjYgNnEiyVd1lTQeVIYKVbSStI6GNaibSSkaprIF2KhjctcKA+099I1dbb/AB9/78UtFlkksyzzqE5d+XEtjp1KVLPIB2mKm2leyPyj2sXpFhgM3xQ8a0Mc1BUq6q4EUji4vZljYqw8GB3BG+MUVdKcwmidgY1hjkQAWK8x5FIbxN4yQwtttba5q5qySSnzYO91i5sSLYDSBTCQkkbsSZrb9yjvuSHynzDgx4wYD6Y8l9ZyMrpZQwaHQwnHXlsJG9926CxGseGl+5r9JVri+OceTmlZMqo6iIXbl6ZE/pEWSTp3cxbkr43KnqCrPlNckWgK2unl+8yX9EnpAb9B10X8ChsQuoGHBjAO2F7OOJ2WR4KWBqmdFDMuoRomoXQPKw9JrbKoJ8bDfAbON0vRv+dEfmnjP92L7HNMw4oqKqFlJo0UmzBTVTOrIwJUqkK2IZbEWxd8OcatLMIZ00s9+XKkcyRyEAs0dpkVlkCqTbcEXIOxGAcMGAHBgDBgwYAwv8VQGMJVxgs9NdmUdXhYDnRgd5squo/GjXxN2DGuolCIzHooLH4huf7MAscNTCpq6uqUhkBSliYdCkS65GU94aWUrcbHQOthhrwteTek5eWU2wBkUzEKAADOxlsAOgHMAA8AMMuAjZhVGKNnCs9vgqLk/EO8/wDW3XEDJM786BIikjANgZABfx0i9yB0JIG9x3G07M8zjp42llOlF6mxNvbYAk/IMa8qzqKpXVE2pQxUmxHaXZhYgHY3HTATVFsZwYMAu17f9q0ntpqr+JR4jwVKx5jmDuQFSnpWYnuVfOix+YHGzNTbNaE+MFWP30x/3cL3FjEzZjEps9RFQ0y9f5+WeNjt4Izt8mAZuBqQijjlcWkqC1TIPBpzr02O40qypbwXDDjxCgCgDYAWA9g6D5se8BU59xCtIFZ0kZWJGpFuFIFwGNwBfcDxNgLkgGdRVglRXAIDC9ja/wAWxI+YnETMOIoIDaV9B/NY7E2vsDtcgX7iQDa4xYRyagCO8X32/d1Hy4D2MGDHlmtgKGj/AJVqf/lKX+NWYpkP3Pnf6ab/AGGDFpRPfNqjw80pvnE1X/xxo4pfl01YVAJaKTUqadTaomUMRsbgabknoG9mA+ScGNnJP/V/+GDAfUfkxzOGDJKRppI4l0HtSMqj74/exAx4lz2OSRxSwS1sE1zIsUWmMP1EqTyFI7kr2grHtAMLNqDU3kwyFTQU00dBA8pU3qJ2X+kYdgBXYbd3Y6Ye/sTUP98qSo6aYI1j2sfhScxvDcFemArIHzMxDmPS0qqN5JC07kAmxYAxxKbWuQSDcnbphaqcvjNTC4qDWiaoiSol0rbTpZFjLRIImiZmhvGSdwp7W9n+HhenDamj5jjo0xaVhuTs0hYr17rYjcXwXgj7tNVSN8i1cN/3YDZw6ml6tRsq1HZHcAaeBrAdw7R6Yi8VuFny5j65pv8AnUlUo/eRiVkrnzmsU9zxMP60EY/tjOInG69mkPhXUxHyyW/sJGAZF6YzjC9MZwBgwYxrGAzhe4/qCmW1en0mhZAb2sZRoBuO8a74lZrxXTUzBJJl5htaJQXkN+lokDOfjthez3NJ6+meKGirF1aCsjrDENSOrqTHLKrlboL7XsT34BxoaYRxqigAIoUAdAFAAA9lhjfhWTOMyVAXy+NzYahHVre/fpV4wPkLfLj3JxmYz90UlXTra+sxrKg+Nqd5NI26kYBkdgBc4xFpsNNrW2t0t7LYWJuKBVjlUEiys1tU6jVHCpAuxa2lpbHsxDe9tQAviRw3NyD5k1wYV96LH04BshB72juI279lY7OMAxYMYBxknAK2eyBczy8kgDRVLuQNysJA+ZTihzdRJnKrfYzUhNj3xU+YyAfSRCcTXppsykSqjEIgj5iwpNGXE6SWV5WAI0o2jsbNcdoixAEDNcjnoJRmWiF0hUcymgQoFjCOrSRsT2nUSubFVBHgeodIXpjOKvJeI4KoHluNa+nGwKyJ+fG1mX5RbwvizJwEaoy+JyC8aMRaxZFJFr23I7rn5zjeqBQAAAOgAFh+7CtmebTVZKUBB5LhnmJ97LRm4pVZfSLEBXIuEUm/aIUXmU5ulTEJEuNyGVhZkZTZ43HwWUggj+7ALOUZ3WZkryU8kNLEHZBqjaaXbcMQWSNbhlNrN8fUYntwOJL+c1VXUX6qZjEh3H83AIwenffFF5LxyJ66l3ASd2UG3TmyC1772jMHdtfD1mWZR08TyysESNSzE9wHs7z4DqTYd+AVchyeGkzSeKCNIlakhfSg6sJ6gFj3sSGG5v0GJfEjryKoaTqEM3wunvUl2Ittvfv+EMVc2SVVXIap4KftosYp5y4ZUVi6u0sYbTLd2uirYAgarg3n5wpWimDAIRBMtkdtAIhe6BGOyDaxsO7YXGA+TeYfE4Me+QfA/NgwH1Z5If5Go/zG/iPhxwneSH+RqP8AMb+I+HHAGF7jwHzGUr1Bjb6M0ZJ+YYYcUXHJIy2sI6imlI+MRsR+8DAb6RrVtQP81A3ztOP9zELj0fcqN3pVUrD4/O4R/YxxKiltXyDvanjb6Esw/wDyDETyi3GWzuOsWiYf/RlST/cwDHfGb4T+Nc3pUkp0qpYRHze3FI6jYo4jkZCe0iuVO4sNm+DhVyuamm3nd0jJkEKwzyRqNNU0McFPHC4UsFWN2J1EmZSNsB0nOs8ipY+ZKwC3sABdmY+iiKN3YnYKAScUsVNVV3amL0cB6QobTOP87KPvV/6OPtDvfuxAyjKOVmjJK7VJFOJKeWZtTxKH0SxjYC5JU8z0yNmJw9YCBlmRwUy6YYliHU6RYknqWPVifFrnE4DGcGAMYZb4zgwC7m/CCPJz6djTVPTmoBZhb0ZY/RlX47EdzC2Icc4qiKWtTk1S3kRo2YBtG3Pp5L6hYGzIdwGIYMpuW7FXxDkaVURRiUYENHIvpRuvoyKfEeHeCQdjgK9autptmjWtjHw4ysctvyomIjc+1WX2Lvis4n4xvRVIEFZFLyJQA1LMQG5bWJkRWjt33DED+ynp+Jswp+Xzpqdy00lO/nFoVEkS6gySRL97kQG2tbg6et8Ts+4wrVhJGXXBQ9tW85jYHqFWKzMCtzd9AOwJF74BsyuaKOKJIzdRCpQd5jVVAYDv+D08cbDWR1EekFXWWLWF/GRwN7HuIYC/TfCFlNDPNFGlFWUsqwLpjqFJEsSEDVDJT2cSpZVGlyjdlbnULlipfJ7GigioqhLuRKsunSXbVJohA5KqxtdeWRsO8XwCzw1wPAzz008QZooaW0gYtJFI0BDrFN6SgFA4UGw1EgWIGJFDkFPC60+YK7ksBFNJPUNDP+KrxvKY0m8YyLMd0v6IeMkyGOlQqhdiza3eRi7u5ABd2PU2VR4AAAWGJGYZekyNHIqujCzKyhgR4EHAe6WmWNQiAKqiwUWAAHcANgB4DFNm+RyK5qKN1jma2tHBMUwAsokA3VgLASLuBYEMAAITZHV0lvM5RPEDtT1TNdR+LHUi7geAkD/GMDcaSa44GpJoaiVrKJNLRkLvI/NjYghYwWsdJOwA32BTy3NTBm0ks0TUxZrSJs9lnhjPMDJcunPgO4A2YEgWIw4cWyiQUS7NHLWRBrbhlVXkX4xrjjO2x+LHnirJIbPWSzSQlI0AZSNjDKZIyEt23LkLp31bAdd0/N8qcIkfKq058wEc1TVRxpDOxLRSCnpgyA8xdroLs1iQWvgOnLmKAsNVtDKjX/GcIVHtJ5ijbvOKzN63RHO63PJR3ZeaLbRs6rpBJW+x3A2OF6qyDMKh7MI6UtpEs8MmtZRGbo6QPFdJFI2bWNO3phQAy8qQRsWfUVupOpwWI2vpBsNWx0jbfAfL327v6pQ/skf/AAxnHd/cph/pqf8AYaP/AA8ZwFn5Iv5Go/zG/iPhw1Y5v5NOEqWoymkeaIyMUPpSSW2kfYLqso9gGGeLyf0C/wDhYz+ddh8zEjAXxqV/GHzjFJxVnVOlNOsk0SFopFAaRFJujbWJ649faLl/qNJ+zxfUxIi4WpEUrHTQRhgQdESL1+JcBW5PNrlpJG9OShJPyGnJ/fJiRx/FqyusA9XkPzIT/dhayPiemTzDnzxQSw0rwzRyusbI+mmurK5UjePbaxG4uMT+LOOaB6KpjSsp2Z4JUUCVT2mjYAXBI3JGAtcv4fpYKdiEXS6FpZJLFpA4vI0sh3bUL3ubfEBtR5RU04RkqYWaMuFWpngbRKosIZJC67OA4jMjKA2m997DFO1TX5fzImTksi8qAqLypHa4kkY9kyaGAAGwIvfe0rOONqR6dwHDySK0QiIs2txo0MCOyASASdgL7nAe6rh6enkNTSyPNJoCPDMQeYikkCN7DkuNRsB2D0I+FhgyPOo6uFZYr2NwVYWZWU2aN1+C6sCCMbcspTHEiMxkZEVS56sVUAsfaTc/LhddPM8zjK3WKuDI6gbecRLqST2F4lkU+OhTgG3BjAxnAGDBgwBjXUOApLEBQLknYADqSfC2PZOF7OX86l80Q3SwapPgh9GD86Wxv4IG6akuCpXU0yQQ16qQsMk1dJGbXZZ3AKad7FaNpTf8YW7zZxXhunbtw3hLC4enYx3uNmIXsPsb9pW7sW7U4ZSrAEEEEew9R8xxQeTyUnL4VJuYddOT4+byNED8ojB+XAQM34eVpYxUqHMjaYquL3mdHClgGeO1wVQ9pbLcAFO/FbByqKc01dOxQx8yGoeeVDIFYK8clpQvNUlTqAAYNewIOG7P2GqlX8apUD+rHI39inFRxIpGZ5XpvbXU6reHm56+zVp+W2A0Lm2U+uL+2Tf4uMnOMq6+eL+1y/4mHMYLYBMXN8qJCirVidgBVSkm/Sw5m+PXBFIkss1YoblPeKm1O7e9Iw1y3diRzZVuPyUj9uJvGdWzJHSRMVlqyY9Q6pEADPN/VjuAfxnTE7MqyKgpDIFtHAgCovU2AWOJfEsdKj2kYBQ4+zwNUrAk0UZpdNUyyMoEsqkNBTb9AVV2J7iYjhnjanzSi/HhnT5Rv0/JdGHyMPZv64TyeSCC8pBnlYzTkdDJJYlR+SgCxj2KMV4XzGut0p617+yOpt09izKv01/LwFRkYpLmnrXtWROYmBmmBltuk6rzNw8elzbodQ7sX+ciOGim5bqGSGTSwbUw97bTZyxa4Nt793d3aeKlNNJHXxg2iGipVer05Ny9rdpoW98HsMg+Fjfm8ayQyAEiN0k98GiwDxuDJfVcoASR09h6Ah8j85/xm+c4MW32Bh/8xpfoVf8Ay2M4DrfAnlioaHL6anl5xkRCGCR3Fy7HqWF9iMPWV+UXzqNZKahrJka+l9MKKbGx3kmG1wRfpsccs4N8ifntHDVGq5fMUnQIr27TKQW5gvcDwHU4fcryOuy5RHGTPGqKFaKOPcoCuqSB5I21aOWuqOXcR3IudwtX49m5kkS5dUGWNQ5Tm019JBI02mOs2U7Lc9L9ReBJ5TJVJDU0SEdVknlVhfuKilYA/ETitzjMRK5M0aq7EX1pUwAqhsGaOalli1AXGu/TYNttDTNoLm9XTbdG88jUW7uxFUKv+gMBcR5vVyTmbzamjTlhGeeWVYxpOpGDvTpqJ1sBpBAsb2tutZvnE1ZIqz+8xamQQQGQxzNFLbmatK80X06VVrkhFsplRsTIZEaS6tFIxsRJApkZrDuaCkL3UXtpqAb94xe5dw3JPNGZkdYFWUESWj185NJZYlLyAk9ovLIX2FgLmwV65nNRUqiiEZgcctEbXIYJn08uJHBBkhkLho2b8Zd7Mox0CjykR0qwKzqEiEQZWs1lUKGBHwu+/jjmWa00lLOFYprjdZxr1IJxDMjBVcMIyziSR9LKSkiyabI66X7K+OaOZLrPGpHpRysI3W/c8bkEH93gcBUtxpJRycmsVAqadU4YjUjbJPytHTXZGCudDEbaSMbVzcZjVU3m93hppHmkm0Mq6xC8SwqWA1t785a19OkA7nFBxZxJT1tREsJWSOJJRLKHAVllS3IU82Lmgsqs2h7DSoN77b8h4lKVUk5R46aQhahzGFjE50cqbaeSysl0dx2biMnvIDpIxnHgjYfJis4bzZ6iAO6BGDPGQGv2onMbn2DmI1h4W7zYBbYwTiLmGaRwLqldY16AsQLk9FHiT4C5xUzVM9VtGGpoe+VhaVvZHG33r8+QX8EGzAN+ZZuxcwQAPNa7XB0xK17SSW69OzGCC3sW7CXk+UJTxhF1MfSd29J3b0pHPexPzbAWAAx6yvKY6dNES6VuWPUks27OzG7O5PVmJJxNwAcLPARHJqNPTz2qt+0PhhqakRozsbKqlifYouT8wwr+TmsT7HxnmRMza55Ajg6DPI8pVrE2trtv4YCyzS71dIgHoGWcmx20x8oWPQG9R+4+GFriniSOmzSGWYHk01O5kkU3EZqpAsbMguxB5BXYdXXDDl0oaWarayxaFSNm2HLS7vNc9FZ3O/eqKehGFmjaC75nUo7tUTKKWIBmYqikU4WG9jK45ktyOyGJuLMcBbUPlUy6VtKVSE79VcDpfqVt0PjhqiqVdQysCpFwQQQR4g45ZnXksOaTCaSOPL731CI8yV72sZNOmJWBHVdZ8Se63TyVcilkhgray73azS6VLNYOW5aBjqUady1r3tfAW3CqCqmmr23WQcmn/QId5B+ll1N7VEePFa3nuYRwDeGitPMO5pmH3PHf8gapT7eX8m+DM6iOMImXuCtkVVmg0aVFhpYupCjoBoBt3DphFqOPajI7Q1NEjyTF53nSossru13IvDsV7KaT0AW21sB2Bem+KziLLY6inkjkbQrLbXcDQwN0kBOwZXCsD4gYReHfKZU5sXhpadaZlAZ5pHEojVulkAXW5IIAJA2ufDDNS+T+nJD1JkrZOoaqbmAfmxWEab+C4D3whnYraciUo0sbGGcIwZS6ixYW2KupDD86x3Bx44ihC01QApUcmbSdAH8y/Z1A+iB0Fu4eGJc3CUYcPA70jaQpMAjUMqklVZGRkNizWIAO5F7HHjM6EciRZAxBjdXmZ1B0lCHktcKp0knYADwAwHx9gw1fa7Qf+aJ+y1H/AAwYDu3ksgqDlNIY5YlXlnZoWY/fX+FzVH7sNnmtV6xF+zn/ABsc44Bqq1KLLYoaiFEqFlChqcsU5Wtt25w1XIt0Fvbh5GV5l69T/sR/5nATTRVfdUxD/wC3P+NjyKGs9ai/Zz/jYifYvMvXoP2I/wDM4PsXmXr0H7Ef+ZwE0UNX6zH+o/8A249eY1PrKfJAPr4gfYvMvXoP2I/8zjH2LzL16D9i/wD6MBPOX1PrQ/Ur9bEKu4WkmIMs0bkbAvSxNb4i17Yq6Vsxeqnp/PYhyVibUKQb87mbWM21uX7euDhtK+rpIag1wQyoHKrTRkC/cCTfAXEeR1KgBa1lA2AEEIA9gGnHibh+pdSrV7lSCCDBTkEEWIIKbgjuwsZvnFTSziGbMW7UJkTRSxl3k5gVYliAYvtcm3gTsAcZqKutWhpqkVsrtOacFBDTD7+V1BSygDZjbUSNhfvwF/wWGQVNOzs4ppzEhYAHQYopFWwA2XWQOuwA7sQ8ny2d5auEVRhjjqnIWKNNXvyrOffHDCxM99kBB1bkdKnJOJJoIlm83ml89lVhJPPSxhi0A0ECK6qOXAOoBv4nDPw/l1R5xPUzCKPnLGvLjdpLcrX2i7Im5DgWAI7N777BOouGoYn5iqWk/pZGaSTpa3MclgLdwIGLXBgwBgwYhZvm8VNC80zhI0F2Y9w/vJ6ADcmwGAXPKJX+9LSgFmqNmVepiW3MX2GQskA9so62OFvLuCHq1kqAtFKJmNhUU5YsqlgZ0lWQMnMcvKLDoy77Yrps0mncSSqYnrHVIJdavGsdwkUQkUlVkjMk07KxGqSNLXtYdcy+mWONUQaVQBFHgFAAG/sGAQPc5nJFxRWuD2zWTLsQbmKSfQ3TocWObcNVwK1QqVqJ6fW0UAp0SNtaaWj3k1gsOjGTY91tsO+DAKdJxbVhAZ8rqVNtxFJTy733G8qn4tumNq8dC29FmCnw81c/vW4/fhmtg0jwwCxJxVUuByctqbnoZ3hhX4z74zj4tF8RpOAxXOJczEczKCscKaxFECQWsbhpHay3ZgBsAFGHC2M4BGqvJqKcrJlbJQzarO1mdXjN7o0bEg9qxB2tv44szSZop2nopB+VTyxkfNM98M2DALXJzRjYy0KD8YRTOfkUyqP3421EzCNlZ+ZKi9AURXk030gHUUBbbcm17EnvYMVXEfvdLUSIArrDIwYAX1LGxB6dQQMB898qv/8Ah+H9iqP8TBhC+zM/9NL+sb/jjOA+geAPwbIviqf9STHVMcr4A/Bsi+Kp/wBSTHU74DODBfBgDBgvgwC3lf8AKld+ipf/AFGFzhfMqiSjpKSkKI3mySSzONXLR2ZUCR9JJGKP6XZULc3uBhjyv+VK79FS/wDqML3kn6P7KakH+hKbfOTgLtcqpcvRppWJlkGgzykyTSFhtGuxY3PSOMAeC4p9JOR5dpYI33CQ7C4U6oe0VuL262uMXEsQkzZtW/Ko1aP8lpppFkYeBIiRb9bEjocUNWgPDtGG9Hl0WraM7F4Qfvvvff8AC28dr4DZTqpy3JgbFRJSg3AI2idRcdL3t8uOgqw6Y48lNzBMaaCpkUKzRmAoqpUD7wzCGRYTKgJDFNXZ5QYag+KvguE1sNbU1eqadITZ5CweJ0Z/QKkGLusF0+gcB3fVg1YW/tHjF9NTWoO5RVzWHxamJ/fgHk9pGN5hLU73+6J5ZR0t6DNo2HfpwHjOOP6eF+VG4qJz0hiZCR7XcsEiG43cj5cI3E+UjM2U12bUlMo3WlikiYIfa7uvMe3VtNgem3XqdPkkEaLGkMaovooEUAfEALDriQtKg6Ko+IDAc54UyfLKGCamjkkrRIV5q8t5wbXA7EUZUC5vffuudhi34YqpYKkUtpvN5I3kg84tzE5Lxq8V9RZo7SoVL9objfbDnpwrZq983olUglIKoyC+4VzThCQOl2G1+tj4YBrwYMGAMGDBgDBgwYAwYMGAMVXFf4DVfoJf4TYtcVXFf4DVfoJf4TYD4ywYMGA7TPxNJl+S5PURBWZectmBI7YcXsCOnXriqH+ULWgAcqnNm3YqwLC42ID2BtcXGNfGn/dzKfzpP7Xxy/AdOT/KBzDe6QHYWshAuCLt6VySL99sE3+UDmBFlSnXa19BNtuou1vbuDjmODAdNf8AygcwsbJTi466Ce61928d9/luNsRZfLvmZOzxKPARL49N7922OeYMB0jJfLjVwSSyvHFNJKsalmuthEH07JYE9s3w/wDkKzoVPnHZ08uGmjO97mMTDUPAHbb48fPKjHZfIbXNRRTSSU9Q6VEipG8SawWiWQsmgNr6Em4UjYi+1sB1VWtnDD8ahX/RqGv/AK4xSH/u/Q+xaD+NTj+/EvJs7SqzYsiSoFpGQ82NoySKhb2DdbYgzzBOHaNmOlVjoWY+CiWnLG/sFzgH9FHoiwAHTw8NvDbHOq3Kaf7JTwvHJFznQpUwsI2WSoiYtAxWxZXMDt2gy6msRuMaJeIZqj3ui9/qAqwyOp1QlVbVDUGoW4Q21kxsNR1MvcpLBKs9bLTh6V6ZIplnkaR4jdo1YJHGI3YsNTC7tp2XYEnYJT8N1oHveZyddubTwSfISqpf92KTPKnOKeWGGCamqpJEkezU/K7MTRA78+xJMy7bdMdBBwq5xmkaZpTam9CmqS9gzaRJJTBGbSDpUmNxqNh2TgFkV+dianjqJIKdJpeUHSGNzcxyv6PNYWtEB3dfZYtacL1TW5mZ1FrdIoqePfxvymxAzviSmnkoXikEsaVgLOisyrqhmiQs4GkXlmiXc3ufYbOit8fzYBZXyfxn79U10+97SVUgHxaYii2+TFpk/DNPSKVp4Y4geuhQC1uhZvSY+0k4stePWAMGDBgDBgwYAwYMGAMGDBgDFVxX+A1X6CX+E2LXFVxX+A1X6CX+E2A+MsGDBgO7Zbk0NdlGW08qSSFVZlCNp3d5rD0Te6wynqoGk9SVBpF8iavMQkrCM30LZWkujBZFZmaNCqlls2zNrXsizWZeHTqyihVER3WIljIH0hHmkCXYRyILsjemu25BGKiizzOY5pGahZl6KqOF5ZLWZFlJfWzsLsrFmLaW2NrhQL5HiYpGWqhZwQY13AaNuUQzE7oxWdDosbbb9pTjXmPkfkCxebzQzs6BmUuqWLAHsMTZksw7RIv4bgF1yvOay4E+WSRAKCrQEuVZTBb3ouGC2hgBN+wbsb323ZrX1lOwSkofO4tKgTJK9yYLxi6gDS2uNj2Sb3Glj1wCHH5IJREGeVVkaS1gNSCMNGrysxIZSvNLFSvRGPeL2+XeRunEimoqnETlVSNY9M5JkEZDqdSxhZGAJ7XUdL4ZaCStancpR0o0o5MBqCzsJDrKsqLywrmC+kkAqGXbV2aWj4nrqSEPUZaSFszSxssYYrJGyScpFKgFkgUuosR4ar4BsyzgXJIBGDAsjPYapGeTcxmS5N9A7G5IGwKk+kDi0gzTJ0DQw8qVCwJhgieoQMo9MRRo6qel2A3Nr74n0uSU/vZkIDKkakawUuIyhjJYdvs6hZt7E2C3a9xBmcFl0soDOUA6dpQxK27jpUn4vjGARmnkkqy+XJ5uKeJIhE1OUMscsgaRkgl5WlY7babFmJ9gMmSULw7RsTpCx0DFr2sBNTkknuAFzfD008ZCtqWxICm431dAp7726DrhKqKYfYmCk1o8kZp4StxYtSyxtMBrtcBIJW3AuB7RcGw55SKD7/AoW5PviC1msSd9u1sT44Xs/wCKw8sMNJV06a+Y8kodG0JCEJW+6qW1jtEGwBsN7jlXlA8k8qTPLQhZYXcFIkbdA4J7N7KV16woBJ3XbfFdwp5MappEllYUumRSoYBpGdbMAsZOkMOztKV3Px4DpiTJ2tecJMW2EcUssjk/iolPUI7N7AMRsojVZ3MsDTxytBTkyyNI8TcyVQWdmcKxaoUctJi6gXIF7YnyUsNMhnkMtS0jLGEiuZZAz6EWRrJy42kFtCiOK5sdd91Djts3qRGtMEFLsyJSNYApJZbuwRmOsAqUAU7W3wD3xhkishp4afW8sZLSk8xo0RlsVWRrudRA0hhtfrYDC7S0NOHdXiaEjq8AeTRfcF4bJUxL7ShH5XfjnPJzym+6C1WvKBuxlL2GxYMhZtgNJKkbWBIwxZP5bllCx5nTLMF6TRAK6n8YLcaW/KRkPgMA20+dwU7RNT5oJnM8MbRGSRldJJUSRbTTOFKq7PdNJFt7i+OoQ1CsoZWDKdwwNwfiI2xymqocuzOGSSCZaghS5idzHONKk21ga2sLj31Je/fCLSQVeX5i9NQM7Ojp2VDkNqVW0yIo5drOVLFV2BPZOA+lcGPERNtxY+zf9/f+7HvAGDBgwBgwYMAYMF8Y1DAZxVcV/gNV+gl/hNi01Yq+Kj9w1X6CX+E2A+MsGDBgO9cIVA8xy8QxNVTFbMiMF5YgkmkuxbsHUzqhRyNum/S9psmlkgI82mj07lZGUu2qGWExqzEqpGodu6je4UAFWrOB+U+W0gaujhAjKvE0yqfvsgbYkFbxO47t9J7r4vkihs18zhJ+AeenZ3CsfS3vCiLvfcse++ArKxJgNUlFJErhh2p6dfvnOLEsT2W+65uzY30qSygHG80dWRbzCUgknsy0y6tcksnTWeUA0rfj3Frgb4tqeshjVCK6leRGYgvOvaDLo3IN1Kpp6dbe240S8gys3n9KI2EYKLMi30PCx6NdRpjkUDUQA+1t7hBemqHBtQzHVp3VqZVuFlTULSG/YnLb9dHpdrauzulqnp5lGXyo0iuOY81OqjUstyxDXVAKhyF3sV03O5xcQwQKqqtdSKFjKDTOvhKNNtXosZEY+BQbHqNoFP189pL7jSZxpC2ktELOCFDNHZhY+9qbXCgBFgy1qsShIuWWHVpIXQ801DP6GolleqINxuArA3NsE9LPzNPmUgVnYAmWmGu/nHwS/pMtTKx6myA73NpLcgsXaroyxXTY1IbsiSNuU0h7TqwRgWYX3AswGPDRQ2X/ALRptS2PMM66mtAYyjDVspYliQdVnexU7kNLQVzqEeiOhQQh58RcmTUZA92ITcAB9Tkd/MYkghMUkKThm5k0inkogLo1Q0uuNhsS0ZrHZm2OmMbA74tK6sgkd2FbSrqjMakVAunp9AGAswZS35osDsRDljgZT9306sQQtqnZARNpQdsXVHkiI2/ml2FlAC0qOClER7byERsoB03JYVO+pjs33U25PcLnc4op2hZGnZ31PUGA09keUMZJomjRddg2mZnBXbSA1iLkui8VUdvwqn/XR/WxE+yuXc7n86j5trczXDrta1td9VvlwELL+EElAlk5iFluULdpDqRuqsUB96jvYE3B7RG2N8/BKMmnWQSoW+hfRCTIRb82ocjuDWNjuDZfbXR+tU/66P62D7a6P1qn/XR/WwFZVcDRuJBrKmQOCQq3HNNSWPt/Cj8ehfbhTg/yeqLfXNUN4WMa95/zZvsQPkPjYP8A9tdH61T/AK6P62D7a6P1qn/XR/WwCefJrBRkCCn86gIbXTytHcO2i0yPIu50oVILiwJ09SGvuDOFBRo5uA0hu0cdhGlmdlVTYFyBJpMjbsFXYAAYsvtro/Wqf9dH9bB9tdH61T/ro/rYC1wYqvtro/Wqf9dH9bB9tdH61T/ro/rYC1wYqvtro/Wqf9dH9bB9tdH61T/ro/rYC1wYqvtro/Wqf9dH9bB9tdH61T/ro/rYCo8owHmovMkI50VzJLy1ZdYDhm5iEgIXbSGBOkDHPswBZ+WKtJoEU9maYKtyjMXMM0lzEuh7BxJ2NwHtcdPr89oZo2jappyHVlPv0fRgQfheBIwrS5HRPE8L5orRyAl1MtP2pWj0Gct6RN7OEJ0hgO4AYCoajlWd2aeBJGLW0VBWQrJKpVDLYhldJlWPTyxGzI2i+4Y6KBloMxuWVNMoSFpWmaLTT9tGkYtclyWsGYC9r9QIlTwzlLy6/O4QpYExc+IpYNCxj0E7ITABpGwDNa21ptRVUVNl9VDFVxSao52GqdHYl1YhdRbU1rhQTc2AvfAfK2DHvln/AKBwYDD9cecGDAGDBgwBgwYMAYMGDAGDBgwBgwYMAYMGDAGDBgwBgwYMAYMGDAGDBgwBgwYMAYMGDAGMrgwYDdgwYM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8" name="AutoShape 14" descr="data:image/jpg;base64,/9j/4AAQSkZJRgABAQAAAQABAAD/2wCEAAkGBhQRERUUExQWFBUWGB0XGRcXGBscHxwcFxgaHhgVHBgcHScgGhwjGRYXHy8gIycqLS0tHyAxNTItNSYrLSkBCQoKBQUFDQUFDSkYEhgpKSkpKSkpKSkpKSkpKSkpKSkpKSkpKSkpKSkpKSkpKSkpKSkpKSkpKSkpKSkpKSkpKf/AABEIAOEA4QMBIgACEQEDEQH/xAAcAAACAgMBAQAAAAAAAAAAAAAABgQFAQMHAgj/xABZEAACAQIEAwMFCA0HCQYHAAABAgMEEQAFEiEGEzEiQVEHFDJUYRcjQnGBkZLSFRYkMzRSYnJzk5ShszVDU4KxwdMIY6KytMLR1PAlNkRVxPFWdIOEw+Pk/8QAFAEBAAAAAAAAAAAAAAAAAAAAAP/EABQRAQAAAAAAAAAAAAAAAAAAAAD/2gAMAwEAAhEDEQA/ALnyb+TbL6rLKaaalR5HQlmJe5Idh3MB0Awze5BlXqcf0pPr4oOD+IzRZJlj6SyO5SSwJKxgVDtIAOunl3I37Iba9sXP28yTVstJTIjHQGildiIyEZlnkOkkuqSaIwqgEtr3ABYBu9yDKvU4/pSfXwe5BlXqcf0pPr4pKvyg1MdRNTSS0cUkOhR2Kh+c0guojVWDKwugKdoi5N7Y2txzWl2CwgFDHqiFPO7AtDFIyNUBlhQ3k03J2FiRgLb3IMq9Tj+lJ9fB7kGVepx/Sk+viEeKcxEs55EMi09rxQuTcNCJATPIVtsdgkTEnbYdrG6LiyrHm5aKJ/OI+cqwtI1kM9HGCWIGq0dTI5OkDsjoASQ3+5BlXqcf0pPr4Pcgyr1OP6Un18esu42ZnvLGyRMyxqRHIdDu+hEldgoDksoKqp0k2LHu8Px3y62WCWO0MZsZludAMdOwaReoS87AuNlst7AkgM+5BlXqcf0pPr4Pcgyr1OP6Un18aZuM6haWOo83Gg0pqJG1NpRlR2KFhfYlVFwD1ONWW8ZVE06wxGmqNas4ljM6RqIyoZDqV+Y3bXZG8bgCxIS/cgyr1OP6Un18HuQZV6nH9KT6+Nb8ePG0kcsSGWKVImSGUyffoyYdOpEJZpgsZUgadQYm2Iy8dTSuwiVFVXUKeXUzmRWRTrHJTSiM2oJIxsQL6QMBN9yDKvU4/pSfXwe5BlXqcf0pPr4g8P8AHc1XNEqciRTbmpFzmMIZWOt52VY7iygx2vvse/FnxDxJNFMIol6KrkmKeUvqZhy0WEWBGjd2awLLcb3wGr3IMq9Tj+lJ9fGD5IMq9Tj+lJ9fEOr8pNpSEQFBaMByUmMyaXmjETWO0JOmw3kAX4S335zxuwqUgpmUqY+Y03JmqBvy9CKkBvcpKrlj2QGT8bAUNb5MaKibVJRrU0u5ZxzDNCOuohWtNGPYA4Ftn3OL6k8leUSoHSkiZGAZWDuQQRcEEPYggjFjlWa1EskQMRMZi1NMUMZ5gZ1KctnJW+lW3vsw3x44fj81qp6QbRFVqYV/EEjFZoh4KsgDgd3MsNhsEf3IMq9Tj+lJ9fB7kGVepx/Sk+vhxwYBO9yDKvU4/pSfXwe5BlXqcf0pPr4ccGATvcgyr1OP6Un18HuQZV6nH9KT6+HHBgE73IMq9Tj+lJ9fB7kGVepx/Sk+vhxwYBO9yDKvU4/pSfXxX8QeSrLIqWodKSMMkMjKbvsVRiDu/iMdBxVcV/gNV+gl/hNgPjXmnBjxgwH0xwRWU8OR5dLUgaUcBWPRXkkljDtuBp0yMCTsATtibm1NlkM8dMYGM6wkxJTiTWqLISFQxsDGxZ3N7jYPc2xo8n+TiqyOgRjYIyykWB1cud20EHua1jizg4EMRRoaqeN49YDELJqDiNUV1YdpUjhRB0J63ve4V1NX0Ks0EeX1LskYEkRpywCyuWHMWR9LlmVjr7Xfv1GIlFS5ZIzvDlcki8wqS6LHHrU6WAjqJVUWK2KhAdum2GP7TnEplWsnWR10yyaYiz6TdNOpCkYW5ACp0JvcnViBH5Lolkdlk0qzB/vEEkmqwuxnnSRiSwLE2BuTuMBdZvV0+XwyVHKtflqViW7OQQkaqtwCQCBYdw9mIVNmlKjxpTwtIII1iEkYASGNxGyqZJHUHsLE+kamsFJHjaZzw3HVNFzWk0xFmCq7Jd2XSHLoQ91UuAAQO0b92F0eS2LlSU4mlWmdmfk6Ym0lkCDTLIjOAFG29+m4sbhtpzl8dckccKGQr2ZhZ1VjrKxayx0yFY5WAFtlI+FuUvEtERU1QiKzRwGWRSBreIwxyEqC2ll0rGpI6FQDa4xvHk3pQHsHDsQysrFeWyKqxvHGPeldAi2bQTtvjVN5N4ZKVoJJJGYgBZQFV0+5o4G02HoukXaQ7HUR3CwMMWTwGnNOI1EJQx8sbDQy2K2B2FiemNuZ5LDUqEmjWRQdQ1b2I7weoPdcY10OWsksrmaR1fQFjbTpj0A302F+0Tck3PTFjgKKo4IonRYzTppRXRQLiwktrtYjtG3pdeu+5x7qeDqSSQySQK5NtmuV7KhRaMnQOyFBsu4AvewxdYMBVrwvSjlWgQGAARMB2kC7BQ3XTb4N7Y95lw/BUFTLGHK3CkkgjVa+4I62GLHBfAVFLwhSRRGFKeMRm9xpve5vuxuxN+8nbEZuCaE2BgWys7AXa15GVnuNVjuqWB2AAAsBbFtmeZJTxNLKwSNBdmN7AfJuT3AC5vhKrqw1U587gqhAdKwU2mwma2p2l0va4ANopWVQqsxuSQoOWW08CRhKdY1jUmyxBQoJNzYLsDc3+XFPRkS5nM63tBAkBPcXlcylfjVBEf648ML+axRQxyS00C5fWQxmUKVjCSJexRhESkyM3Z66lcp0uL2fCucJCI6dop42kZrSzcs82YgvIHMcjaJbh20G1gLDpYA4nGcGDAGDBgvgKnijiBKGmkqJT2IxewtdidlQX7ySBhI4H8swr6nzeWDkMQxVlfWOwNTB7qCg03Oo7bEYaOPIYJqY004kbnnSqQgGQstnulxYadNyzWUDqd8c74T8m9LArpUUc1TVdq8Z0aUifUI3DcwRbgEX1FtQIAAW+AZYvLbRGcpaXlBgpqNI5YLFgL76gpCkhrbjux0NWuMfOeY+SdkKnmmSMzCBlZLTpZdTbF+VZY11atenSQ3THbOF8/SUCARvC0caEI5RtUforIkkbMjr2bEg7HqBtcGHFVxX+A1X6CX+E2LXFVxX+A1X6CX+E2A+MsGDBgPpvyVcXUcWV0sL1UCSKjXRpUVh745sQTcbEHDxS57BLtHNE58FkRj+4nC15J4Q+S0gYBgUa4IuD74/ccX1RwpSSCz0tOw8GhjP9q4C0D4zqxRfaFl/qFJ+zxfVxhuAMvP/AIGk+SCMf2LgL7VgLYQ+M+D6WGlaSKERvrhXUjOps9RErDZu9WIxc+51Q98Ab2O8jj5VZyD82AYtePHnK6tNxqte1xe3ebdbb9cUw4Cy/wBQpP2eL6uImZcGxxKJKGGCnniYSJy0SMOQCHhcqo7DoSvsNm6rgGnFRX8XUcDlJqqCJx1V5UUi/S4JuNt8bcjzlKmISJcb6WRhZo3X0onX4Lqeo+UbEHFZlD8qvq4j/OiKpXu6oIZPjs0KE/nj24DYfKBQfBqY5P0RMp+aMMR/fgHG8LAGOOqlB2ulJPa/hdowB8uGAYzbALx4lqG9DLqnr/OPTpt4j35ifmxU51WVkstPTSJFTR1DsrPFO7yaI42d1BMSCMsFC6gSQCSD0OHVnthQ4yqzI1H5oQ9VzS8O/Y0BSs7SMt7RaH03FyHMYHhgJh8nVDt7xbcG4klBJUgqzEPd2BAILXIx4qeF3hZJqeWWWSLVaOond1YSABl1tqZG2Fm7QG+25OI+Y5tmSwSSLTQxaEYgGVp3YqDZVRFRdz0Jf+rvtUZNxmyQtUyx19SEW0rKkKxodKswSn5ivpAZe0yk23vucBexZa1SVqaiJdUae9QKSSGDo5JkdEOvXDGBsFFjub4W4qrziCGmoyZSk8U0ckkLxrHHAyP78+hVZyyunve51DwYlh4e8qFBW6hDKQyKXKOpU6UF2Ivs1h4E/NviV5OVH2Lo/bCrn43Gon52OAKHizS4iq4/Npm2W7hopSP6KawBb8hgr+wjfDEDiLmmVx1ETRSoskbbMrC4P/sd7jcdxGF1KiTLCBKzTUXQSsdUlP4CU9ZIf856S/CuO0AbCcKOZ04r8wemluaenhjkaK5CyvMz6ddvTjRYj2TsSxuDYYbVkBFxuDvf+/CbnM8q5iHo1E0ggC1MTNoXQHJgtJY6JrvMVUizLqJI7NwsxwFRKVMcCwst9JhLxW1Wv96Zetl+YeAxo+x8tC7yQB6lHCh1llZpF0Fu2rsrNItmF06ixK3JINbnnE9fGqAUqRPKxjiUuJmaTls4WwKRoLITqaTuPZOJWQ5tJBGPOoq5nbd5HiRxcC5Kx0zuI06gC1zte53wGnOcmjWOeqqlOtrM7wKrGKNAhIBdQZUAhDMCpuCwC22xqNbUNUU9QlNLMKeF45GCiAyNMYixhjm061XlE2JUHULE2NpvG+dxSZXUtG6sJV83BBHpTMItJv6JGve9rd/TDVCgCgDoNh8mAr8q4iiqQ3LPaU2eNgVdCfgvGwDIfjG/dcYxxX+A1X6CX+E2Nee8MR1JV7tFPH97njOmRPZe1mQ96MCp8O/FBmOeyJT1FLWWWc083LkUWjnCxNcp+JIBu0R3G5XUu4D5VwY98vBgPq7yQ/yNR/mN/EfDjhO8kP8AI1H+Y38R8OOAMGDBgFzj/wDAm/SQf7VDhjwvce/gT/pIP9piww4AwYMGAos1yF+b5zSMsc9tLq1+XMo9FZQNww+DIu46EMOzhb4g4nSNoppValqKdidM2yyxOLTRRzj3t7qFdRcNrjTsjpjoONbQA7EXHgcBiCoV0V1IKsAwI6EEXBHsIxCzrPYqZLuTqNwiKLuxAuQq+wbkmyqN2IG+J5SwsB8nxY583Coq6+ZKuR7KQ4jUhRLCzHlgtbWqRspUxqbarPe7YCozPiWfMCwUe8qCXAIMSKBctK5I5ll33tHsdKzWuGvyeZO4iNTOPfZlUIpueVAtzFCLgEdS5FhuwB9EWOJKCMmmy+JQiTOXlVf6CEhpQf0khijJO51t13w3qtsAvcYS3iWJVaQu4vCoOqWNSOYmr0UU3UMzkKVJUkagRQZxxCMuzA3GtKowKYQRrM0muNZY7nTp5cUasCQPRIN7hmniGhYqksQ1SwPzFH4wsRJF/XQsB+VoPdhR4w4HirK6nrKlgKeKIKUIbVI/MZo0Mdr27W4F2J7NupwHiXL6Wp9+Slio4pfvlVKsUbOjEh44lVibyAlDI1rqxtquLOfCotSQ7aeyNrWsCSQLdwtbbuxA+xTVbRPLHyoomDRR2HMuCLOzjeIbEctDcjZjYlAyKtsAaxjWxVrjY9xHydCPl78UVTq+ydONR0mmqDp/KWSlGrxvZyP/AHxjKUAzGt3N9EDab9ntI41afxjyrEm+yj24CorauTKSY40MtPLZaVL7xzsbLSnwhY9pW+AA69NOGPhzIhTQ6WPMldjJLKQLySN6T+wdyjuUKO7FcimqzNmP3qiUIB4zzoC7f1IWRR+lbDQBgFXinL2qZoIGLCMhpbxNodHi08ua5FrIzLYA3LMpIZVbFXTccyQytTVCLUSRKzM8DRqdEbqnMkhldeWSziyqz6r7AdMNmZ5eXkhkS2qNiDfvjkFnW/xhH+NB8eEyj4JEOY1eZVCNIzyAQRIpc7BbSFRtqLL2dWy21EjYgNnEiyVd1lTQeVIYKVbSStI6GNaibSSkaprIF2KhjctcKA+099I1dbb/AB9/78UtFlkksyzzqE5d+XEtjp1KVLPIB2mKm2leyPyj2sXpFhgM3xQ8a0Mc1BUq6q4EUji4vZljYqw8GB3BG+MUVdKcwmidgY1hjkQAWK8x5FIbxN4yQwtttba5q5qySSnzYO91i5sSLYDSBTCQkkbsSZrb9yjvuSHynzDgx4wYD6Y8l9ZyMrpZQwaHQwnHXlsJG9926CxGseGl+5r9JVri+OceTmlZMqo6iIXbl6ZE/pEWSTp3cxbkr43KnqCrPlNckWgK2unl+8yX9EnpAb9B10X8ChsQuoGHBjAO2F7OOJ2WR4KWBqmdFDMuoRomoXQPKw9JrbKoJ8bDfAbON0vRv+dEfmnjP92L7HNMw4oqKqFlJo0UmzBTVTOrIwJUqkK2IZbEWxd8OcatLMIZ00s9+XKkcyRyEAs0dpkVlkCqTbcEXIOxGAcMGAHBgDBgwYAwv8VQGMJVxgs9NdmUdXhYDnRgd5squo/GjXxN2DGuolCIzHooLH4huf7MAscNTCpq6uqUhkBSliYdCkS65GU94aWUrcbHQOthhrwteTek5eWU2wBkUzEKAADOxlsAOgHMAA8AMMuAjZhVGKNnCs9vgqLk/EO8/wDW3XEDJM786BIikjANgZABfx0i9yB0JIG9x3G07M8zjp42llOlF6mxNvbYAk/IMa8qzqKpXVE2pQxUmxHaXZhYgHY3HTATVFsZwYMAu17f9q0ntpqr+JR4jwVKx5jmDuQFSnpWYnuVfOix+YHGzNTbNaE+MFWP30x/3cL3FjEzZjEps9RFQ0y9f5+WeNjt4Izt8mAZuBqQijjlcWkqC1TIPBpzr02O40qypbwXDDjxCgCgDYAWA9g6D5se8BU59xCtIFZ0kZWJGpFuFIFwGNwBfcDxNgLkgGdRVglRXAIDC9ja/wAWxI+YnETMOIoIDaV9B/NY7E2vsDtcgX7iQDa4xYRyagCO8X32/d1Hy4D2MGDHlmtgKGj/AJVqf/lKX+NWYpkP3Pnf6ab/AGGDFpRPfNqjw80pvnE1X/xxo4pfl01YVAJaKTUqadTaomUMRsbgabknoG9mA+ScGNnJP/V/+GDAfUfkxzOGDJKRppI4l0HtSMqj74/exAx4lz2OSRxSwS1sE1zIsUWmMP1EqTyFI7kr2grHtAMLNqDU3kwyFTQU00dBA8pU3qJ2X+kYdgBXYbd3Y6Ye/sTUP98qSo6aYI1j2sfhScxvDcFemArIHzMxDmPS0qqN5JC07kAmxYAxxKbWuQSDcnbphaqcvjNTC4qDWiaoiSol0rbTpZFjLRIImiZmhvGSdwp7W9n+HhenDamj5jjo0xaVhuTs0hYr17rYjcXwXgj7tNVSN8i1cN/3YDZw6ml6tRsq1HZHcAaeBrAdw7R6Yi8VuFny5j65pv8AnUlUo/eRiVkrnzmsU9zxMP60EY/tjOInG69mkPhXUxHyyW/sJGAZF6YzjC9MZwBgwYxrGAzhe4/qCmW1en0mhZAb2sZRoBuO8a74lZrxXTUzBJJl5htaJQXkN+lokDOfjthez3NJ6+meKGirF1aCsjrDENSOrqTHLKrlboL7XsT34BxoaYRxqigAIoUAdAFAAA9lhjfhWTOMyVAXy+NzYahHVre/fpV4wPkLfLj3JxmYz90UlXTra+sxrKg+Nqd5NI26kYBkdgBc4xFpsNNrW2t0t7LYWJuKBVjlUEiys1tU6jVHCpAuxa2lpbHsxDe9tQAviRw3NyD5k1wYV96LH04BshB72juI279lY7OMAxYMYBxknAK2eyBczy8kgDRVLuQNysJA+ZTihzdRJnKrfYzUhNj3xU+YyAfSRCcTXppsykSqjEIgj5iwpNGXE6SWV5WAI0o2jsbNcdoixAEDNcjnoJRmWiF0hUcymgQoFjCOrSRsT2nUSubFVBHgeodIXpjOKvJeI4KoHluNa+nGwKyJ+fG1mX5RbwvizJwEaoy+JyC8aMRaxZFJFr23I7rn5zjeqBQAAAOgAFh+7CtmebTVZKUBB5LhnmJ97LRm4pVZfSLEBXIuEUm/aIUXmU5ulTEJEuNyGVhZkZTZ43HwWUggj+7ALOUZ3WZkryU8kNLEHZBqjaaXbcMQWSNbhlNrN8fUYntwOJL+c1VXUX6qZjEh3H83AIwenffFF5LxyJ66l3ASd2UG3TmyC1772jMHdtfD1mWZR08TyysESNSzE9wHs7z4DqTYd+AVchyeGkzSeKCNIlakhfSg6sJ6gFj3sSGG5v0GJfEjryKoaTqEM3wunvUl2Ittvfv+EMVc2SVVXIap4KftosYp5y4ZUVi6u0sYbTLd2uirYAgarg3n5wpWimDAIRBMtkdtAIhe6BGOyDaxsO7YXGA+TeYfE4Me+QfA/NgwH1Z5If5Go/zG/iPhxwneSH+RqP8AMb+I+HHAGF7jwHzGUr1Bjb6M0ZJ+YYYcUXHJIy2sI6imlI+MRsR+8DAb6RrVtQP81A3ztOP9zELj0fcqN3pVUrD4/O4R/YxxKiltXyDvanjb6Esw/wDyDETyi3GWzuOsWiYf/RlST/cwDHfGb4T+Nc3pUkp0qpYRHze3FI6jYo4jkZCe0iuVO4sNm+DhVyuamm3nd0jJkEKwzyRqNNU0McFPHC4UsFWN2J1EmZSNsB0nOs8ipY+ZKwC3sABdmY+iiKN3YnYKAScUsVNVV3amL0cB6QobTOP87KPvV/6OPtDvfuxAyjKOVmjJK7VJFOJKeWZtTxKH0SxjYC5JU8z0yNmJw9YCBlmRwUy6YYliHU6RYknqWPVifFrnE4DGcGAMYZb4zgwC7m/CCPJz6djTVPTmoBZhb0ZY/RlX47EdzC2Icc4qiKWtTk1S3kRo2YBtG3Pp5L6hYGzIdwGIYMpuW7FXxDkaVURRiUYENHIvpRuvoyKfEeHeCQdjgK9autptmjWtjHw4ysctvyomIjc+1WX2Lvis4n4xvRVIEFZFLyJQA1LMQG5bWJkRWjt33DED+ynp+Jswp+Xzpqdy00lO/nFoVEkS6gySRL97kQG2tbg6et8Ts+4wrVhJGXXBQ9tW85jYHqFWKzMCtzd9AOwJF74BsyuaKOKJIzdRCpQd5jVVAYDv+D08cbDWR1EekFXWWLWF/GRwN7HuIYC/TfCFlNDPNFGlFWUsqwLpjqFJEsSEDVDJT2cSpZVGlyjdlbnULlipfJ7GigioqhLuRKsunSXbVJohA5KqxtdeWRsO8XwCzw1wPAzz008QZooaW0gYtJFI0BDrFN6SgFA4UGw1EgWIGJFDkFPC60+YK7ksBFNJPUNDP+KrxvKY0m8YyLMd0v6IeMkyGOlQqhdiza3eRi7u5ABd2PU2VR4AAAWGJGYZekyNHIqujCzKyhgR4EHAe6WmWNQiAKqiwUWAAHcANgB4DFNm+RyK5qKN1jma2tHBMUwAsokA3VgLASLuBYEMAAITZHV0lvM5RPEDtT1TNdR+LHUi7geAkD/GMDcaSa44GpJoaiVrKJNLRkLvI/NjYghYwWsdJOwA32BTy3NTBm0ks0TUxZrSJs9lnhjPMDJcunPgO4A2YEgWIw4cWyiQUS7NHLWRBrbhlVXkX4xrjjO2x+LHnirJIbPWSzSQlI0AZSNjDKZIyEt23LkLp31bAdd0/N8qcIkfKq058wEc1TVRxpDOxLRSCnpgyA8xdroLs1iQWvgOnLmKAsNVtDKjX/GcIVHtJ5ijbvOKzN63RHO63PJR3ZeaLbRs6rpBJW+x3A2OF6qyDMKh7MI6UtpEs8MmtZRGbo6QPFdJFI2bWNO3phQAy8qQRsWfUVupOpwWI2vpBsNWx0jbfAfL327v6pQ/skf/AAxnHd/cph/pqf8AYaP/AA8ZwFn5Iv5Go/zG/iPhw1Y5v5NOEqWoymkeaIyMUPpSSW2kfYLqso9gGGeLyf0C/wDhYz+ddh8zEjAXxqV/GHzjFJxVnVOlNOsk0SFopFAaRFJujbWJ649faLl/qNJ+zxfUxIi4WpEUrHTQRhgQdESL1+JcBW5PNrlpJG9OShJPyGnJ/fJiRx/FqyusA9XkPzIT/dhayPiemTzDnzxQSw0rwzRyusbI+mmurK5UjePbaxG4uMT+LOOaB6KpjSsp2Z4JUUCVT2mjYAXBI3JGAtcv4fpYKdiEXS6FpZJLFpA4vI0sh3bUL3ubfEBtR5RU04RkqYWaMuFWpngbRKosIZJC67OA4jMjKA2m997DFO1TX5fzImTksi8qAqLypHa4kkY9kyaGAAGwIvfe0rOONqR6dwHDySK0QiIs2txo0MCOyASASdgL7nAe6rh6enkNTSyPNJoCPDMQeYikkCN7DkuNRsB2D0I+FhgyPOo6uFZYr2NwVYWZWU2aN1+C6sCCMbcspTHEiMxkZEVS56sVUAsfaTc/LhddPM8zjK3WKuDI6gbecRLqST2F4lkU+OhTgG3BjAxnAGDBgwBjXUOApLEBQLknYADqSfC2PZOF7OX86l80Q3SwapPgh9GD86Wxv4IG6akuCpXU0yQQ16qQsMk1dJGbXZZ3AKad7FaNpTf8YW7zZxXhunbtw3hLC4enYx3uNmIXsPsb9pW7sW7U4ZSrAEEEEew9R8xxQeTyUnL4VJuYddOT4+byNED8ojB+XAQM34eVpYxUqHMjaYquL3mdHClgGeO1wVQ9pbLcAFO/FbByqKc01dOxQx8yGoeeVDIFYK8clpQvNUlTqAAYNewIOG7P2GqlX8apUD+rHI39inFRxIpGZ5XpvbXU6reHm56+zVp+W2A0Lm2U+uL+2Tf4uMnOMq6+eL+1y/4mHMYLYBMXN8qJCirVidgBVSkm/Sw5m+PXBFIkss1YoblPeKm1O7e9Iw1y3diRzZVuPyUj9uJvGdWzJHSRMVlqyY9Q6pEADPN/VjuAfxnTE7MqyKgpDIFtHAgCovU2AWOJfEsdKj2kYBQ4+zwNUrAk0UZpdNUyyMoEsqkNBTb9AVV2J7iYjhnjanzSi/HhnT5Rv0/JdGHyMPZv64TyeSCC8pBnlYzTkdDJJYlR+SgCxj2KMV4XzGut0p617+yOpt09izKv01/LwFRkYpLmnrXtWROYmBmmBltuk6rzNw8elzbodQ7sX+ciOGim5bqGSGTSwbUw97bTZyxa4Nt793d3aeKlNNJHXxg2iGipVer05Ny9rdpoW98HsMg+Fjfm8ayQyAEiN0k98GiwDxuDJfVcoASR09h6Ah8j85/xm+c4MW32Bh/8xpfoVf8Ay2M4DrfAnlioaHL6anl5xkRCGCR3Fy7HqWF9iMPWV+UXzqNZKahrJka+l9MKKbGx3kmG1wRfpsccs4N8ifntHDVGq5fMUnQIr27TKQW5gvcDwHU4fcryOuy5RHGTPGqKFaKOPcoCuqSB5I21aOWuqOXcR3IudwtX49m5kkS5dUGWNQ5Tm019JBI02mOs2U7Lc9L9ReBJ5TJVJDU0SEdVknlVhfuKilYA/ETitzjMRK5M0aq7EX1pUwAqhsGaOalli1AXGu/TYNttDTNoLm9XTbdG88jUW7uxFUKv+gMBcR5vVyTmbzamjTlhGeeWVYxpOpGDvTpqJ1sBpBAsb2tutZvnE1ZIqz+8xamQQQGQxzNFLbmatK80X06VVrkhFsplRsTIZEaS6tFIxsRJApkZrDuaCkL3UXtpqAb94xe5dw3JPNGZkdYFWUESWj185NJZYlLyAk9ovLIX2FgLmwV65nNRUqiiEZgcctEbXIYJn08uJHBBkhkLho2b8Zd7Mox0CjykR0qwKzqEiEQZWs1lUKGBHwu+/jjmWa00lLOFYprjdZxr1IJxDMjBVcMIyziSR9LKSkiyabI66X7K+OaOZLrPGpHpRysI3W/c8bkEH93gcBUtxpJRycmsVAqadU4YjUjbJPytHTXZGCudDEbaSMbVzcZjVU3m93hppHmkm0Mq6xC8SwqWA1t785a19OkA7nFBxZxJT1tREsJWSOJJRLKHAVllS3IU82Lmgsqs2h7DSoN77b8h4lKVUk5R46aQhahzGFjE50cqbaeSysl0dx2biMnvIDpIxnHgjYfJis4bzZ6iAO6BGDPGQGv2onMbn2DmI1h4W7zYBbYwTiLmGaRwLqldY16AsQLk9FHiT4C5xUzVM9VtGGpoe+VhaVvZHG33r8+QX8EGzAN+ZZuxcwQAPNa7XB0xK17SSW69OzGCC3sW7CXk+UJTxhF1MfSd29J3b0pHPexPzbAWAAx6yvKY6dNES6VuWPUks27OzG7O5PVmJJxNwAcLPARHJqNPTz2qt+0PhhqakRozsbKqlifYouT8wwr+TmsT7HxnmRMza55Ajg6DPI8pVrE2trtv4YCyzS71dIgHoGWcmx20x8oWPQG9R+4+GFriniSOmzSGWYHk01O5kkU3EZqpAsbMguxB5BXYdXXDDl0oaWarayxaFSNm2HLS7vNc9FZ3O/eqKehGFmjaC75nUo7tUTKKWIBmYqikU4WG9jK45ktyOyGJuLMcBbUPlUy6VtKVSE79VcDpfqVt0PjhqiqVdQysCpFwQQQR4g45ZnXksOaTCaSOPL731CI8yV72sZNOmJWBHVdZ8Se63TyVcilkhgray73azS6VLNYOW5aBjqUady1r3tfAW3CqCqmmr23WQcmn/QId5B+ll1N7VEePFa3nuYRwDeGitPMO5pmH3PHf8gapT7eX8m+DM6iOMImXuCtkVVmg0aVFhpYupCjoBoBt3DphFqOPajI7Q1NEjyTF53nSossru13IvDsV7KaT0AW21sB2Bem+KziLLY6inkjkbQrLbXcDQwN0kBOwZXCsD4gYReHfKZU5sXhpadaZlAZ5pHEojVulkAXW5IIAJA2ufDDNS+T+nJD1JkrZOoaqbmAfmxWEab+C4D3whnYraciUo0sbGGcIwZS6ixYW2KupDD86x3Bx44ihC01QApUcmbSdAH8y/Z1A+iB0Fu4eGJc3CUYcPA70jaQpMAjUMqklVZGRkNizWIAO5F7HHjM6EciRZAxBjdXmZ1B0lCHktcKp0knYADwAwHx9gw1fa7Qf+aJ+y1H/AAwYDu3ksgqDlNIY5YlXlnZoWY/fX+FzVH7sNnmtV6xF+zn/ABsc44Bqq1KLLYoaiFEqFlChqcsU5Wtt25w1XIt0Fvbh5GV5l69T/sR/5nATTRVfdUxD/wC3P+NjyKGs9ai/Zz/jYifYvMvXoP2I/wDM4PsXmXr0H7Ef+ZwE0UNX6zH+o/8A249eY1PrKfJAPr4gfYvMvXoP2I/8zjH2LzL16D9i/wD6MBPOX1PrQ/Ur9bEKu4WkmIMs0bkbAvSxNb4i17Yq6Vsxeqnp/PYhyVibUKQb87mbWM21uX7euDhtK+rpIag1wQyoHKrTRkC/cCTfAXEeR1KgBa1lA2AEEIA9gGnHibh+pdSrV7lSCCDBTkEEWIIKbgjuwsZvnFTSziGbMW7UJkTRSxl3k5gVYliAYvtcm3gTsAcZqKutWhpqkVsrtOacFBDTD7+V1BSygDZjbUSNhfvwF/wWGQVNOzs4ppzEhYAHQYopFWwA2XWQOuwA7sQ8ny2d5auEVRhjjqnIWKNNXvyrOffHDCxM99kBB1bkdKnJOJJoIlm83ml89lVhJPPSxhi0A0ECK6qOXAOoBv4nDPw/l1R5xPUzCKPnLGvLjdpLcrX2i7Im5DgWAI7N777BOouGoYn5iqWk/pZGaSTpa3MclgLdwIGLXBgwBgwYhZvm8VNC80zhI0F2Y9w/vJ6ADcmwGAXPKJX+9LSgFmqNmVepiW3MX2GQskA9so62OFvLuCHq1kqAtFKJmNhUU5YsqlgZ0lWQMnMcvKLDoy77Yrps0mncSSqYnrHVIJdavGsdwkUQkUlVkjMk07KxGqSNLXtYdcy+mWONUQaVQBFHgFAAG/sGAQPc5nJFxRWuD2zWTLsQbmKSfQ3TocWObcNVwK1QqVqJ6fW0UAp0SNtaaWj3k1gsOjGTY91tsO+DAKdJxbVhAZ8rqVNtxFJTy733G8qn4tumNq8dC29FmCnw81c/vW4/fhmtg0jwwCxJxVUuByctqbnoZ3hhX4z74zj4tF8RpOAxXOJczEczKCscKaxFECQWsbhpHay3ZgBsAFGHC2M4BGqvJqKcrJlbJQzarO1mdXjN7o0bEg9qxB2tv44szSZop2nopB+VTyxkfNM98M2DALXJzRjYy0KD8YRTOfkUyqP3421EzCNlZ+ZKi9AURXk030gHUUBbbcm17EnvYMVXEfvdLUSIArrDIwYAX1LGxB6dQQMB898qv/8Ah+H9iqP8TBhC+zM/9NL+sb/jjOA+geAPwbIviqf9STHVMcr4A/Bsi+Kp/wBSTHU74DODBfBgDBgvgwC3lf8AKld+ipf/AFGFzhfMqiSjpKSkKI3mySSzONXLR2ZUCR9JJGKP6XZULc3uBhjyv+VK79FS/wDqML3kn6P7KakH+hKbfOTgLtcqpcvRppWJlkGgzykyTSFhtGuxY3PSOMAeC4p9JOR5dpYI33CQ7C4U6oe0VuL262uMXEsQkzZtW/Ko1aP8lpppFkYeBIiRb9bEjocUNWgPDtGG9Hl0WraM7F4Qfvvvff8AC28dr4DZTqpy3JgbFRJSg3AI2idRcdL3t8uOgqw6Y48lNzBMaaCpkUKzRmAoqpUD7wzCGRYTKgJDFNXZ5QYag+KvguE1sNbU1eqadITZ5CweJ0Z/QKkGLusF0+gcB3fVg1YW/tHjF9NTWoO5RVzWHxamJ/fgHk9pGN5hLU73+6J5ZR0t6DNo2HfpwHjOOP6eF+VG4qJz0hiZCR7XcsEiG43cj5cI3E+UjM2U12bUlMo3WlikiYIfa7uvMe3VtNgem3XqdPkkEaLGkMaovooEUAfEALDriQtKg6Ko+IDAc54UyfLKGCamjkkrRIV5q8t5wbXA7EUZUC5vffuudhi34YqpYKkUtpvN5I3kg84tzE5Lxq8V9RZo7SoVL9objfbDnpwrZq983olUglIKoyC+4VzThCQOl2G1+tj4YBrwYMGAMGDBgDBgwYAwYMGAMVXFf4DVfoJf4TYtcVXFf4DVfoJf4TYD4ywYMGA7TPxNJl+S5PURBWZectmBI7YcXsCOnXriqH+ULWgAcqnNm3YqwLC42ID2BtcXGNfGn/dzKfzpP7Xxy/AdOT/KBzDe6QHYWshAuCLt6VySL99sE3+UDmBFlSnXa19BNtuou1vbuDjmODAdNf8AygcwsbJTi466Ce61928d9/luNsRZfLvmZOzxKPARL49N7922OeYMB0jJfLjVwSSyvHFNJKsalmuthEH07JYE9s3w/wDkKzoVPnHZ08uGmjO97mMTDUPAHbb48fPKjHZfIbXNRRTSSU9Q6VEipG8SawWiWQsmgNr6Em4UjYi+1sB1VWtnDD8ahX/RqGv/AK4xSH/u/Q+xaD+NTj+/EvJs7SqzYsiSoFpGQ82NoySKhb2DdbYgzzBOHaNmOlVjoWY+CiWnLG/sFzgH9FHoiwAHTw8NvDbHOq3Kaf7JTwvHJFznQpUwsI2WSoiYtAxWxZXMDt2gy6msRuMaJeIZqj3ui9/qAqwyOp1QlVbVDUGoW4Q21kxsNR1MvcpLBKs9bLTh6V6ZIplnkaR4jdo1YJHGI3YsNTC7tp2XYEnYJT8N1oHveZyddubTwSfISqpf92KTPKnOKeWGGCamqpJEkezU/K7MTRA78+xJMy7bdMdBBwq5xmkaZpTam9CmqS9gzaRJJTBGbSDpUmNxqNh2TgFkV+dianjqJIKdJpeUHSGNzcxyv6PNYWtEB3dfZYtacL1TW5mZ1FrdIoqePfxvymxAzviSmnkoXikEsaVgLOisyrqhmiQs4GkXlmiXc3ufYbOit8fzYBZXyfxn79U10+97SVUgHxaYii2+TFpk/DNPSKVp4Y4geuhQC1uhZvSY+0k4stePWAMGDBgDBgwYAwYMGAMGDBgDFVxX+A1X6CX+E2LXFVxX+A1X6CX+E2A+MsGDBgO7Zbk0NdlGW08qSSFVZlCNp3d5rD0Te6wynqoGk9SVBpF8iavMQkrCM30LZWkujBZFZmaNCqlls2zNrXsizWZeHTqyihVER3WIljIH0hHmkCXYRyILsjemu25BGKiizzOY5pGahZl6KqOF5ZLWZFlJfWzsLsrFmLaW2NrhQL5HiYpGWqhZwQY13AaNuUQzE7oxWdDosbbb9pTjXmPkfkCxebzQzs6BmUuqWLAHsMTZksw7RIv4bgF1yvOay4E+WSRAKCrQEuVZTBb3ouGC2hgBN+wbsb323ZrX1lOwSkofO4tKgTJK9yYLxi6gDS2uNj2Sb3Glj1wCHH5IJREGeVVkaS1gNSCMNGrysxIZSvNLFSvRGPeL2+XeRunEimoqnETlVSNY9M5JkEZDqdSxhZGAJ7XUdL4ZaCStancpR0o0o5MBqCzsJDrKsqLywrmC+kkAqGXbV2aWj4nrqSEPUZaSFszSxssYYrJGyScpFKgFkgUuosR4ar4BsyzgXJIBGDAsjPYapGeTcxmS5N9A7G5IGwKk+kDi0gzTJ0DQw8qVCwJhgieoQMo9MRRo6qel2A3Nr74n0uSU/vZkIDKkakawUuIyhjJYdvs6hZt7E2C3a9xBmcFl0soDOUA6dpQxK27jpUn4vjGARmnkkqy+XJ5uKeJIhE1OUMscsgaRkgl5WlY7babFmJ9gMmSULw7RsTpCx0DFr2sBNTkknuAFzfD008ZCtqWxICm431dAp7726DrhKqKYfYmCk1o8kZp4StxYtSyxtMBrtcBIJW3AuB7RcGw55SKD7/AoW5PviC1msSd9u1sT44Xs/wCKw8sMNJV06a+Y8kodG0JCEJW+6qW1jtEGwBsN7jlXlA8k8qTPLQhZYXcFIkbdA4J7N7KV16woBJ3XbfFdwp5MappEllYUumRSoYBpGdbMAsZOkMOztKV3Px4DpiTJ2tecJMW2EcUssjk/iolPUI7N7AMRsojVZ3MsDTxytBTkyyNI8TcyVQWdmcKxaoUctJi6gXIF7YnyUsNMhnkMtS0jLGEiuZZAz6EWRrJy42kFtCiOK5sdd91Djts3qRGtMEFLsyJSNYApJZbuwRmOsAqUAU7W3wD3xhkishp4afW8sZLSk8xo0RlsVWRrudRA0hhtfrYDC7S0NOHdXiaEjq8AeTRfcF4bJUxL7ShH5XfjnPJzym+6C1WvKBuxlL2GxYMhZtgNJKkbWBIwxZP5bllCx5nTLMF6TRAK6n8YLcaW/KRkPgMA20+dwU7RNT5oJnM8MbRGSRldJJUSRbTTOFKq7PdNJFt7i+OoQ1CsoZWDKdwwNwfiI2xymqocuzOGSSCZaghS5idzHONKk21ga2sLj31Je/fCLSQVeX5i9NQM7Ojp2VDkNqVW0yIo5drOVLFV2BPZOA+lcGPERNtxY+zf9/f+7HvAGDBgwBgwYMAYMF8Y1DAZxVcV/gNV+gl/hNi01Yq+Kj9w1X6CX+E2A+MsGDBgO9cIVA8xy8QxNVTFbMiMF5YgkmkuxbsHUzqhRyNum/S9psmlkgI82mj07lZGUu2qGWExqzEqpGodu6je4UAFWrOB+U+W0gaujhAjKvE0yqfvsgbYkFbxO47t9J7r4vkihs18zhJ+AeenZ3CsfS3vCiLvfcse++ArKxJgNUlFJErhh2p6dfvnOLEsT2W+65uzY30qSygHG80dWRbzCUgknsy0y6tcksnTWeUA0rfj3Frgb4tqeshjVCK6leRGYgvOvaDLo3IN1Kpp6dbe240S8gys3n9KI2EYKLMi30PCx6NdRpjkUDUQA+1t7hBemqHBtQzHVp3VqZVuFlTULSG/YnLb9dHpdrauzulqnp5lGXyo0iuOY81OqjUstyxDXVAKhyF3sV03O5xcQwQKqqtdSKFjKDTOvhKNNtXosZEY+BQbHqNoFP189pL7jSZxpC2ktELOCFDNHZhY+9qbXCgBFgy1qsShIuWWHVpIXQ801DP6GolleqINxuArA3NsE9LPzNPmUgVnYAmWmGu/nHwS/pMtTKx6myA73NpLcgsXaroyxXTY1IbsiSNuU0h7TqwRgWYX3AswGPDRQ2X/ALRptS2PMM66mtAYyjDVspYliQdVnexU7kNLQVzqEeiOhQQh58RcmTUZA92ITcAB9Tkd/MYkghMUkKThm5k0inkogLo1Q0uuNhsS0ZrHZm2OmMbA74tK6sgkd2FbSrqjMakVAunp9AGAswZS35osDsRDljgZT9306sQQtqnZARNpQdsXVHkiI2/ml2FlAC0qOClER7byERsoB03JYVO+pjs33U25PcLnc4op2hZGnZ31PUGA09keUMZJomjRddg2mZnBXbSA1iLkui8VUdvwqn/XR/WxE+yuXc7n86j5trczXDrta1td9VvlwELL+EElAlk5iFluULdpDqRuqsUB96jvYE3B7RG2N8/BKMmnWQSoW+hfRCTIRb82ocjuDWNjuDZfbXR+tU/66P62D7a6P1qn/XR/WwFZVcDRuJBrKmQOCQq3HNNSWPt/Cj8ehfbhTg/yeqLfXNUN4WMa95/zZvsQPkPjYP8A9tdH61T/AK6P62D7a6P1qn/XR/WwCefJrBRkCCn86gIbXTytHcO2i0yPIu50oVILiwJ09SGvuDOFBRo5uA0hu0cdhGlmdlVTYFyBJpMjbsFXYAAYsvtro/Wqf9dH9bB9tdH61T/ro/rYC1wYqvtro/Wqf9dH9bB9tdH61T/ro/rYC1wYqvtro/Wqf9dH9bB9tdH61T/ro/rYC1wYqvtro/Wqf9dH9bB9tdH61T/ro/rYCo8owHmovMkI50VzJLy1ZdYDhm5iEgIXbSGBOkDHPswBZ+WKtJoEU9maYKtyjMXMM0lzEuh7BxJ2NwHtcdPr89oZo2jappyHVlPv0fRgQfheBIwrS5HRPE8L5orRyAl1MtP2pWj0Gct6RN7OEJ0hgO4AYCoajlWd2aeBJGLW0VBWQrJKpVDLYhldJlWPTyxGzI2i+4Y6KBloMxuWVNMoSFpWmaLTT9tGkYtclyWsGYC9r9QIlTwzlLy6/O4QpYExc+IpYNCxj0E7ITABpGwDNa21ptRVUVNl9VDFVxSao52GqdHYl1YhdRbU1rhQTc2AvfAfK2DHvln/AKBwYDD9cecGDAGDBgwBgwYMAYMGDAGDBgwBgwYMAYMGDAGDBgwBgwYMAYMGDAGDBgwBgwYMAYMGDAGMrgwYDdgwYM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9639" name="Picture 16" descr="http://www.cartoonstock.com/newscartoons/cartoonists/pto/lowres/pton114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2565400"/>
            <a:ext cx="46799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935037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What if someone’s patterns looks like NNNNNNNNNNNNNNNN ……</a:t>
            </a:r>
            <a:endParaRPr lang="en-US" dirty="0"/>
          </a:p>
        </p:txBody>
      </p:sp>
      <p:sp>
        <p:nvSpPr>
          <p:cNvPr id="69641" name="AutoShape 2" descr="data:image/jpg;base64,/9j/4AAQSkZJRgABAQAAAQABAAD/2wCEAAkGBhQQERQTEhQTFBISFBcWGBgUFRcXFxgWFxcVFBcYFRcXHCYeFxojGRQVHy8gIycpLCwtFR4xNTAqNSYrLCkBCQoKDgwOGg8PGiwkHyQvKS4sKSopLCksKiwsKSwsLCwsKSwpKSwsKSwsKSwpLCwsLCkpKSksNCwsLCwqLCkpLP/AABEIAOkA2AMBIgACEQEDEQH/xAAcAAEAAQUBAQAAAAAAAAAAAAAABwMEBQYIAgH/xABJEAABAwIDBAYGBwUECgMAAAABAAIDBBEFEiEGBzFBEyJRYXGBFDJCkaGxUmJygqKywSMzc5LRFSRDY0RTZYOjpMLS4fAWJTT/xAAZAQEAAwEBAAAAAAAAAAAAAAAAAQIEAwX/xAAkEQEBAAICAwACAgMBAAAAAAAAAQIRAyEEEjFBUSIyM0KBE//aAAwDAQACEQMRAD8AnFERAREQEREBERAREQERYDaXaxlJljax01VL+7hZ6x+s4+wwdpUWyd1Mm/jP3XzMOCjyrwHEq7Woq207T/hU4cQB2OcHNzHzKxL90TRr6XNm7ejZ873+Kz3yMXWcVS0iiuHDsSw/WnrG1LG/4VQHAEdjXEnKfMLcNkdto6/NGWuhqov3kL/WH1mH22d4810w5cc/iM+LLDutkREXVyEREBERAREQEREBERAREQEREBERAREQEREGPx3F20lPJO/URtuAOLnHRrR3lxA81qGy2HPbnqKizqyp60rvoj2YmdjGiw7yFU3hV2apoqXk55mcO3ICGX7r5j91anXbU1Uxcad8cFOCWse4XfLbQvAsbNJBtw81h8jK2+sbfHwnr7JPhkXirk0Ua4LjVUyVplqi9l9WlhNx3Fx08Vt+IYuGx576Wusl66acePd2p4hKVomPvkikZUwHLUQHMx3Jw9qN/axwuLd6scXx6olkcY6gsZyaG2t5g6+Kxk2LVDR+3c2WI6FwFnNvoCdBcX8V148bjdrcmUs1Y6F2explbTRVDNBI25HNrho5p7w4EeSyKi7cti3/AOmmJ9UiZvdm6j/i1h+8pRXpY3c28nLH1uhERWVEREBERAREQEREBERAREQEREBERARFhtodpGUXR9ICGyuLc1rhpAv1vHX3KuWUxm6nHG5XUaHtbLmxl7+VNRsaB9aVzv8ApusjgGGRMAe9rXyHtAysHINbw0VDDaVtbXV0t7tMkbGkcC2OJo08yV4lwZ8JLSZ32Jtls3TlyK8zly9srp6nDjrGSshtViLOjDXBuvcLjvCxG1FI5mGZuegP8wCyWG4IC7PNHe3qtkJeb8iQdB7llNqKMvpC0C542XKV0t1rGMJhtPFFStAazhqSAST2k81pe0TI7ktAbfQgcD5LNTymWEBjCHM0cGEtNxztwPuWq1mFvlcGgSakA3109y6YTvtbP5qM1umm6PF8vKWnkHm0sd8mqdFz5HOcMr6acAHLnaQb2s5jm627yFLuxO1/9otldkyiJzW3HB1xm0B4W09638Wcskebz8dltbMiIu7MIiICIiAiIgIiICIiAiIgIiICIiAtc28w3p6Q9rHtcPyn4OWxrGbRzPZTSOjYZHADqgXJFxew5kDWypn3jV+O6yjRdimejRHNYOc9ziPOw+ACzx2j1sLKO34xIHOzhzHEk2cC06m/A6r1RY7Z2vavLuN+vYwnHf7RumK7TMgIMhOZwuAB32JWu4vvA6RuVt7K82gww1cMbrasvbtsbX+S0qowZreOa/eoxkpl1ema2SxjPNIOeTN3aG3v1+CzVVtJl7B5BaZhx6Bxc3TQ3WOrMSdI7mfBW9N1fHOTHtdbT1PTyNNwesPmpf3WUHR0DXc5nvf5XyN+DFBbYHyPDWtc5172aC46anQaroPYKKVlBA2Zhje1pGUixyhxylwPAkWNu9bOGdvP8m9NgREWphEREBERAREQEREBERAREQEREBERAREQR3vRwbrRVQGmkUnmbxuPmS3zC12kwSB9nOa77rrKXsQoGTxPikF2SNLSO49nYefkoo9HfRTuppuI1Y7k9h9Vw+RHIgrF5GFn8o3+NnL/ABr3JJDbL6VUxgeyQ1wHnYLDVsUV9Kl7/FoCyeJYUH9YLCyYSQssbNVZTuhb9OQ9hJDfMBWc04tcNazuaLBX89EG6lUMFwOTEKlsEWgOr3cmMHFx+QHMkLrjN/HPK6m63ncxgBJlrXjjeKLwuDI4eYa3yKlRWuG4cyniZDEMscbQ1o7h29p5+aul6GOPrNPLzy9stiIisoIiICIiAiIgIiICIiD4SrRuLRF5YJG5w3Na+uUcSO1aNtztu6LpaYAsfmDb9rSA4EHlcGy1TBJC6GWoBcakOdCLnRjMjXkt73X/AArLnz2XqfGvDx9zu/UrYjtbTwRuke8BrASdRc25Acz3LLQS52tdYjMAbHQi4vYjtUXwYQyPBWVIY0zkhzpC0F4zSkENJ4W0GnYtq3f4+6rikzEnopAwE8T1Gu18yVfDLL21kpnx4+vtj+LptSIi7s4iIgLC7UbMR10WV3VkbrHIOLHfq08x+qzS8ueALk2A1N+xRZvqplsu4hDFDU0D+inFj7LuLXgc2n9DqFYyY+T2Lfdt62DEGNZTvjlMUhu9pu0G1iwOGhvcX48AtBqdn3NcWWZnDc1szfVva9r3tfuWHPi1eno8fN7TuvGHYfUYjJ0UDbnQucdGMB5uPv0Gpspl2R2Siw6HIzrSOsZJCNXu/Ro5Dl43Wk7tcap6FskVQ+OJ0sgcJHGzXG2UMLjoLWuL8cxUpNeCAQbg6gjgR3LTxYTGbZebkuV1+HpERdmcREQEReXOsg9ItEqNu5425nwGwkMRc3KY84JFgb5he3NWW0O288Ja9jSGSEOjN+qcukkT/rA3B7rELh/7z9NE8fL9xJCKwwzF2TwxSg2ErWuAPG7uXje4V+u0svxwss+iIilAiIg0HeZswZAKqNuZ0YtI23Fo1Dh9nW/d4LSdmB0UmaRt2uGo1ynSwdccxdTmQo22yw00bi5jf7vKSRYaRvPFvcDxHmFj8jj/ANo3+Nyz+uX/ABe1MGekFPGR0OYOH0gM2fL2WzFZPd1QdFTOcTcyTSOva2jT0Y/J8VomE45oWA3I4DtHYpC2KxCM08UQcOl6PpXM5gPkeL94zBw8lXx93Lv9L+VMZh/H81saIi3PNFjsX2hgpADPI1l+A4uPg0alX00wY0ucbNaCSewAXPwXOmM486snkneT13Gw+iz2GjuAt8UErVW92jZ6rZ3+DA0ficFGW3O3FRXlzSTHTjhE06EcjIR657uHcsW4AhWs7dC0G4+XgVCUmYZQR0lKy2kccWcnna2dxPedVC1TtBKar00k53SF1vqcMn2cnVsujsHw2KtwyAuF2yUzWP1tcZcjwT5Fc911BRtrujbJKaIPLQ8lt+y97fu7+1a9tVWJbriFO2ePmWvaHC3G1swKw+xW8mpw1waCZaa/WhcdAOZiJ9Q93A9nNbfiFOynpZC0ANjhIbz0DcrRfzCiYRKMV80+Uu/Whd6zKlnjG1w/A8n4LcMA2rpq5pNNK2TL6zdQ9v2mOsR4rlljFlNnsddQ1MVQwkdG8ZvrMJs9p7i2/wAFfbnp1Si8xSBwBGoIBHgdQvSlAtf2xlkEbRE9rHEk3ebAgC1rjxWwLH4gBnZmtYtfx+6Vx5/8ddeG6zlafTYS6bDW3OaSeobISNQMrsot2jKz4rB4rRF0OQXe2Oolt3vcI22/mze8qRKadgFmDqN0FtBfsAWNxieNro2NZ0k7yejjboL83v7ANTc/NYLn7Wev60243VvtPztr+BYbM2qpaYvDmQN6aQNOjS0ENDu3ruFvA9ikoLE7PYEKVjrkOllOaR/aeQbfg1o0A8TzWWXocOHpj2x82fvl0IiLq4iIiAqFZRMmY6ORoexwsQeBVdEEP7bYD/ZB9Kp6czRWtd8hc2Jx5yNAzFvCxuByPK8b4XtrUwVzawuzSg2cDo10fAx2GjW2FgBwsDyXUssIe0tcA5rgQQRcEHQgg8QoA3o7sjQONRTAmkcdRxMLjyPaw8jy4HkqTCY9x0udy6tTjs/jsVdTsnhddjx5tPtNcOTgdCsiuaN3G3z8Mns67qaUgStHEchIwfSHZzGnYukaSrZKxskbg9j2hzXNNwQdQQrubW952Kej4bOQbOlAiH+8Nj+HMufIKwXspS384tZtPAD9OV3l1G/N/uUKteSbAXJNgOZPIDvUVLZgA4Ki0cuz/wBC+12GTUUxgnblkaGki99HAOFjz428QV5Ltb9un9FAlrYF5qsEqaYE5mNqIhbiBIwvb8XkeS5/q/Uae79FNu5bEMs9RAeEkbZB4sdld8Hj3KIq6i/vPQ9lU6P/AI2T5KRJW1tOafCoIz6z2wsN+PVaHu/KFGrm8u1SZvhqx0sEI4MY5x8zlHwYfeo5YOJ7NP6qs+LX685LK1nlB0V3T0MlS8siaXFrHyEDkyNpc4+75gLHOUodTbvcR9IwykkPEwtafFn7M/Fq2JRzuJr+kw0svrDPI3ydlkH5ipAqqtkTHSSODGMBLnONgAOZKsq+V1cyCN0sjgyNgLnOPAAKNMO3kRYhM+GQiH9oTCHaZ22DQ0vvYScTY6HNYajXT94+8Z1e/o4rtpmHqjgXke28fIcvHhg9jth6jFZbRjJC0/tJXC7W9wHtv+r77KmePtPVfDK432iZP7bcSYoYpHub1QGtNr97joPElZ3Z3Z8wF00xD6mX1iODG8RGz6o5nmfJV9mtmoqCERRZ3fSdI4ue42tck8O4CwCyy5cXBjhd/l15Oe5zXyCIi0M4iIgIiICIiAqdRTtka5j2hzHgtc1wuCDoQRzCqIg5x3m7unYbL0kQLqSQ9U8TG4/4bz8jz4cRrkN0m8U0cgpah392ldZrj/hSOP5HHj2E37VOuI4fHURPilaHxyNyuaeBB+Xiudtv92c2HPL4w6WkJ6sgFyz6soHA/W4HuOihL3vhxbpsSmANxCGxD7ou78TnK+3KbG+lVXpcjf2NKerfg6bi3xDAc3iWrVcA2cqMUqBHCC65GeR1y1g5ue7me7iV0zs9gMdDTx08IsyNtr83OOrnO7STcoI536YJ1YKto1aehefquu5hPg4OH3lFkT7iy6P22wj0ugqIbXc6Mlv22ddn4mhczwvSjbdgMT6DEKZ5Ng5/RO8JAWfmLT5LDYjR/wD3xi/2mfjKHq1ZKQbt0OhH2hqPkPcsxV1bTjzan2HZaz/lWy2/nBCgN4OI9LXTkahrujH3Bl/NmWsyusLKpUzl7y46m5J+0dT81ZVEmiJTFuDwH9nUVbhfpHdCy/0W9aT3uIH3VHW8LZk4fXSwgWiceki/hvJIA+ybt+6uhthsG9Dw+mhtZzYml3239d/4nFYTevsQcRpQ+IXqae7mD6bT68fnYEd471KGmbhcZZC2ubK4MYxscxLjYADO1xPuasHvE3kvxB/Rx3ZSsPVbwMhHB8n6N5ePDRmzPiL2Xcwu6j23LSbODsr28dHAGx5hSNu93RyVZbPWtdHTaEMN2yS+I4sZ38TytxUDG7vd28mJv6WXNHSNOr+DpCOLIv1dwHeeHQeG4ZHTRNihY2ONgs1rRoP6nv5qrTUzY2NYxoaxgDWtaLAAcAAOAVVWBERECIiAiIgIiICIiAiIgL4QvqIPEULWizQAO4AfJe0RAXKuKUwjqJmDgyaRo8A9wHwC6hxOubBDJK71Y2OefBoJ/RcvTOL3OceLyXHxcbn4lQKIR8pvn9oR9EPC+b9beCrNYrSen6976C2nfwUJUSveGU4kqYGHg+aJp8HSNB+BX1zVTZKY3tkHGNzXjxaQ4fJEuuwio0dSJY2SN9WRrXDwcA4fAqsrKrSTCIXSdIYYjIPbMbS/+Yi6u0RAREQEREBERAREQEREBERAREQES6ICIiCPt8eOdFStp2nrVDtf4bLOPvdlHvULrZd4WO+l10rgbxxnomdmVhIJHi7MfctaUD20K0lmOfLbS/Hut/VXbVbxm+vaiVJwVCQK4eFReEHQe6HGPSMMiBN3wF0LvuG7PwFq3VQjuHxjJUz0xOkzBI37UejreLXD+VTcpQIiICIiAiIgIiICIiAiIgIiIPjjZQFtBvJrJ5XuhqHwx5iGNZlAyg9W+lySNb35qd65pMbwOJY4DxsVyeJbKKmNj/8An+JN/wBKld5g/AhVGb1MQbxqX+bWfq1ayJ1U6QHjY+KbNNuh3v144zA+Mcf/AGrJxb6qkxvY9sRLmlocAWuaSCA7QkG3Gyjp9E13AlvhqPcVbSYdIPVId52PxQZa/YboFgHPkZxDh4hV4MVcOIuEQytRJZvedFTabK1pnuldcAm3Zy/or0UT+we8IlTeVRero4e/tb7/APwvv9luPFw8gSgr7HYt6JX0817NZKA8/wCW7qPv4NcT5Kdareth7OErpP4bHH4kAKBGYQBxcfcAqvo8Y5k+f9EQmGp310w9SGZ3iWN/UrGz77if3dKPvSE/laovNQxvABU34n2IJIl3x1Z9WGBviHH5uVpJvZrvpQN8I7/MqOZMSJVu+qJROkq4Vvnmjkb6TkkiJs8tblc0H2m2NjbjY8VMscgcAQbgi4I4EHUELkOJrpDlY1zyeTAXH3DVdS7G00kVBSsmBErII2uB4ghoFj3jh5JBmURFKBERAREQEREBQptDuNqOlkfSywujc5zmskzMc0Ek5bgEG17X0U1og5jxLdxiNPfPSyOA5xWkH4CT8Fr0rHMOV4c1w5OBafcdV16ratw2KYZZY45B2Pa1w/EFGk7cltnKqsqluO+eOkpallPSQRxyNbnmLLgdb1GZb2GgLjYc2qPW1naPcVCWYZVr2Mh9lvuCxLZ2ntHiFVY7sPxTZpmYZQ0WAFlXFT3BYQTOCqtrO1No0y3Tnt+AVKV7uRurNtUF79IUmlvNWkGx4q3dUOPAH3KtLUWK8elIKfRvPK3iVsOyOxbcQkEZq4YZDwY5jy51vonRpPde6wXTq4hqNRqWuBBDgbEEag3HA96CYcP3B0rf3088p7G5Yx8AT8Vs2H7rsNhtlpWOI5yl0n5yQrTdltx6fCYpiPSoAM/+Yzg2QfI9/iFuylC3pKCOIWjjZGOxjWtHuaFcIiAiIgIiICIiAiIgIiICIiCBt82wUrKiSuZd8MxBfzMbg1rNfqHKLHlw7FGAiXY0kYcCCAQRYgi4IPEEcwo/xjclQzyZ2GWC5uWxFuT7ocDl8tO5VsWlc+w0znuDWguc42AaCST2ADUqS9kdyE89pKwmnj45BYykd44R+dz3KWtmth6TDx+wiGe2sj+tIfvHgO4WCz6aNtPj3S4aA0ej3yC2sknW732d1isfiu5ShluYulgJ+g7M3+V9/gQpARTpG0F4xuMqo7mCSKcdhvG/3G7T7wtRqdhq+N2U0tRe9haMuB8HNuPiuokTRtyfj+yVXR2NRBJGCBZxF2+GZtxfuusOHFdiywh4LXAOadCCAQR3g8VoG0u5ajqruhvTSH/Vi8ZPfGeH3SE0Oe86dIVvOKbmMRhdZkbJ28nRvaPe15BC2fYrcc4OEuI5bDUQMN7/AMV40t9VvHtUJUdyGyc5m9PkuyFrHMjHDpS6wJ+wLceZ8FNi8RRBoDWgNa0AAAWAA0AAHAL2rKi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2" name="AutoShape 4" descr="data:image/jpg;base64,/9j/4AAQSkZJRgABAQAAAQABAAD/2wCEAAkGBhQQERQTEhQTFBISFBcWGBgUFRcXFxgWFxcVFBcYFRcXHCYeFxojGRQVHy8gIycpLCwtFR4xNTAqNSYrLCkBCQoKDgwOGg8PGiwkHyQvKS4sKSopLCksKiwsKSwsLCwsKSwpKSwsKSwsKSwpLCwsLCkpKSksNCwsLCwqLCkpLP/AABEIAOkA2AMBIgACEQEDEQH/xAAcAAEAAQUBAQAAAAAAAAAAAAAABwMEBQYIAgH/xABJEAABAwIDBAYGBwUECgMAAAABAAIDBBEFEiEGBzFBEyJRYXGBFDJCkaGxUmJygqKywSMzc5LRFSRDY0RTZYOjpMLS4fAWJTT/xAAZAQEAAwEBAAAAAAAAAAAAAAAAAQIEAwX/xAAkEQEBAAICAwACAgMBAAAAAAAAAQIRAyEEEjFBUSIyM0KBE//aAAwDAQACEQMRAD8AnFERAREQEREBERAREQERYDaXaxlJljax01VL+7hZ6x+s4+wwdpUWyd1Mm/jP3XzMOCjyrwHEq7Woq207T/hU4cQB2OcHNzHzKxL90TRr6XNm7ejZ873+Kz3yMXWcVS0iiuHDsSw/WnrG1LG/4VQHAEdjXEnKfMLcNkdto6/NGWuhqov3kL/WH1mH22d4810w5cc/iM+LLDutkREXVyEREBERAREQEREBERAREQEREBERAREQEREGPx3F20lPJO/URtuAOLnHRrR3lxA81qGy2HPbnqKizqyp60rvoj2YmdjGiw7yFU3hV2apoqXk55mcO3ICGX7r5j91anXbU1Uxcad8cFOCWse4XfLbQvAsbNJBtw81h8jK2+sbfHwnr7JPhkXirk0Ua4LjVUyVplqi9l9WlhNx3Fx08Vt+IYuGx576Wusl66acePd2p4hKVomPvkikZUwHLUQHMx3Jw9qN/axwuLd6scXx6olkcY6gsZyaG2t5g6+Kxk2LVDR+3c2WI6FwFnNvoCdBcX8V148bjdrcmUs1Y6F2explbTRVDNBI25HNrho5p7w4EeSyKi7cti3/AOmmJ9UiZvdm6j/i1h+8pRXpY3c28nLH1uhERWVEREBERAREQEREBERAREQEREBERARFhtodpGUXR9ICGyuLc1rhpAv1vHX3KuWUxm6nHG5XUaHtbLmxl7+VNRsaB9aVzv8ApusjgGGRMAe9rXyHtAysHINbw0VDDaVtbXV0t7tMkbGkcC2OJo08yV4lwZ8JLSZ32Jtls3TlyK8zly9srp6nDjrGSshtViLOjDXBuvcLjvCxG1FI5mGZuegP8wCyWG4IC7PNHe3qtkJeb8iQdB7llNqKMvpC0C542XKV0t1rGMJhtPFFStAazhqSAST2k81pe0TI7ktAbfQgcD5LNTymWEBjCHM0cGEtNxztwPuWq1mFvlcGgSakA3109y6YTvtbP5qM1umm6PF8vKWnkHm0sd8mqdFz5HOcMr6acAHLnaQb2s5jm627yFLuxO1/9otldkyiJzW3HB1xm0B4W09638Wcskebz8dltbMiIu7MIiICIiAiIgIiICIiAiIgIiICIiAtc28w3p6Q9rHtcPyn4OWxrGbRzPZTSOjYZHADqgXJFxew5kDWypn3jV+O6yjRdimejRHNYOc9ziPOw+ACzx2j1sLKO34xIHOzhzHEk2cC06m/A6r1RY7Z2vavLuN+vYwnHf7RumK7TMgIMhOZwuAB32JWu4vvA6RuVt7K82gww1cMbrasvbtsbX+S0qowZreOa/eoxkpl1ema2SxjPNIOeTN3aG3v1+CzVVtJl7B5BaZhx6Bxc3TQ3WOrMSdI7mfBW9N1fHOTHtdbT1PTyNNwesPmpf3WUHR0DXc5nvf5XyN+DFBbYHyPDWtc5172aC46anQaroPYKKVlBA2Zhje1pGUixyhxylwPAkWNu9bOGdvP8m9NgREWphEREBERAREQEREBERAREQEREBERAREQR3vRwbrRVQGmkUnmbxuPmS3zC12kwSB9nOa77rrKXsQoGTxPikF2SNLSO49nYefkoo9HfRTuppuI1Y7k9h9Vw+RHIgrF5GFn8o3+NnL/ABr3JJDbL6VUxgeyQ1wHnYLDVsUV9Kl7/FoCyeJYUH9YLCyYSQssbNVZTuhb9OQ9hJDfMBWc04tcNazuaLBX89EG6lUMFwOTEKlsEWgOr3cmMHFx+QHMkLrjN/HPK6m63ncxgBJlrXjjeKLwuDI4eYa3yKlRWuG4cyniZDEMscbQ1o7h29p5+aul6GOPrNPLzy9stiIisoIiICIiAiIgIiICIiD4SrRuLRF5YJG5w3Na+uUcSO1aNtztu6LpaYAsfmDb9rSA4EHlcGy1TBJC6GWoBcakOdCLnRjMjXkt73X/AArLnz2XqfGvDx9zu/UrYjtbTwRuke8BrASdRc25Acz3LLQS52tdYjMAbHQi4vYjtUXwYQyPBWVIY0zkhzpC0F4zSkENJ4W0GnYtq3f4+6rikzEnopAwE8T1Gu18yVfDLL21kpnx4+vtj+LptSIi7s4iIgLC7UbMR10WV3VkbrHIOLHfq08x+qzS8ueALk2A1N+xRZvqplsu4hDFDU0D+inFj7LuLXgc2n9DqFYyY+T2Lfdt62DEGNZTvjlMUhu9pu0G1iwOGhvcX48AtBqdn3NcWWZnDc1szfVva9r3tfuWHPi1eno8fN7TuvGHYfUYjJ0UDbnQucdGMB5uPv0Gpspl2R2Siw6HIzrSOsZJCNXu/Ro5Dl43Wk7tcap6FskVQ+OJ0sgcJHGzXG2UMLjoLWuL8cxUpNeCAQbg6gjgR3LTxYTGbZebkuV1+HpERdmcREQEReXOsg9ItEqNu5425nwGwkMRc3KY84JFgb5he3NWW0O288Ja9jSGSEOjN+qcukkT/rA3B7rELh/7z9NE8fL9xJCKwwzF2TwxSg2ErWuAPG7uXje4V+u0svxwss+iIilAiIg0HeZswZAKqNuZ0YtI23Fo1Dh9nW/d4LSdmB0UmaRt2uGo1ynSwdccxdTmQo22yw00bi5jf7vKSRYaRvPFvcDxHmFj8jj/ANo3+Nyz+uX/ABe1MGekFPGR0OYOH0gM2fL2WzFZPd1QdFTOcTcyTSOva2jT0Y/J8VomE45oWA3I4DtHYpC2KxCM08UQcOl6PpXM5gPkeL94zBw8lXx93Lv9L+VMZh/H81saIi3PNFjsX2hgpADPI1l+A4uPg0alX00wY0ucbNaCSewAXPwXOmM486snkneT13Gw+iz2GjuAt8UErVW92jZ6rZ3+DA0ficFGW3O3FRXlzSTHTjhE06EcjIR657uHcsW4AhWs7dC0G4+XgVCUmYZQR0lKy2kccWcnna2dxPedVC1TtBKar00k53SF1vqcMn2cnVsujsHw2KtwyAuF2yUzWP1tcZcjwT5Fc911BRtrujbJKaIPLQ8lt+y97fu7+1a9tVWJbriFO2ePmWvaHC3G1swKw+xW8mpw1waCZaa/WhcdAOZiJ9Q93A9nNbfiFOynpZC0ANjhIbz0DcrRfzCiYRKMV80+Uu/Whd6zKlnjG1w/A8n4LcMA2rpq5pNNK2TL6zdQ9v2mOsR4rlljFlNnsddQ1MVQwkdG8ZvrMJs9p7i2/wAFfbnp1Si8xSBwBGoIBHgdQvSlAtf2xlkEbRE9rHEk3ebAgC1rjxWwLH4gBnZmtYtfx+6Vx5/8ddeG6zlafTYS6bDW3OaSeobISNQMrsot2jKz4rB4rRF0OQXe2Oolt3vcI22/mze8qRKadgFmDqN0FtBfsAWNxieNro2NZ0k7yejjboL83v7ANTc/NYLn7Wev60243VvtPztr+BYbM2qpaYvDmQN6aQNOjS0ENDu3ruFvA9ikoLE7PYEKVjrkOllOaR/aeQbfg1o0A8TzWWXocOHpj2x82fvl0IiLq4iIiAqFZRMmY6ORoexwsQeBVdEEP7bYD/ZB9Kp6czRWtd8hc2Jx5yNAzFvCxuByPK8b4XtrUwVzawuzSg2cDo10fAx2GjW2FgBwsDyXUssIe0tcA5rgQQRcEHQgg8QoA3o7sjQONRTAmkcdRxMLjyPaw8jy4HkqTCY9x0udy6tTjs/jsVdTsnhddjx5tPtNcOTgdCsiuaN3G3z8Mns67qaUgStHEchIwfSHZzGnYukaSrZKxskbg9j2hzXNNwQdQQrubW952Kej4bOQbOlAiH+8Nj+HMufIKwXspS384tZtPAD9OV3l1G/N/uUKteSbAXJNgOZPIDvUVLZgA4Ki0cuz/wBC+12GTUUxgnblkaGki99HAOFjz428QV5Ltb9un9FAlrYF5qsEqaYE5mNqIhbiBIwvb8XkeS5/q/Uae79FNu5bEMs9RAeEkbZB4sdld8Hj3KIq6i/vPQ9lU6P/AI2T5KRJW1tOafCoIz6z2wsN+PVaHu/KFGrm8u1SZvhqx0sEI4MY5x8zlHwYfeo5YOJ7NP6qs+LX685LK1nlB0V3T0MlS8siaXFrHyEDkyNpc4+75gLHOUodTbvcR9IwykkPEwtafFn7M/Fq2JRzuJr+kw0svrDPI3ydlkH5ipAqqtkTHSSODGMBLnONgAOZKsq+V1cyCN0sjgyNgLnOPAAKNMO3kRYhM+GQiH9oTCHaZ22DQ0vvYScTY6HNYajXT94+8Z1e/o4rtpmHqjgXke28fIcvHhg9jth6jFZbRjJC0/tJXC7W9wHtv+r77KmePtPVfDK432iZP7bcSYoYpHub1QGtNr97joPElZ3Z3Z8wF00xD6mX1iODG8RGz6o5nmfJV9mtmoqCERRZ3fSdI4ue42tck8O4CwCyy5cXBjhd/l15Oe5zXyCIi0M4iIgIiICIiAqdRTtka5j2hzHgtc1wuCDoQRzCqIg5x3m7unYbL0kQLqSQ9U8TG4/4bz8jz4cRrkN0m8U0cgpah392ldZrj/hSOP5HHj2E37VOuI4fHURPilaHxyNyuaeBB+Xiudtv92c2HPL4w6WkJ6sgFyz6soHA/W4HuOihL3vhxbpsSmANxCGxD7ou78TnK+3KbG+lVXpcjf2NKerfg6bi3xDAc3iWrVcA2cqMUqBHCC65GeR1y1g5ue7me7iV0zs9gMdDTx08IsyNtr83OOrnO7STcoI536YJ1YKto1aehefquu5hPg4OH3lFkT7iy6P22wj0ugqIbXc6Mlv22ddn4mhczwvSjbdgMT6DEKZ5Ng5/RO8JAWfmLT5LDYjR/wD3xi/2mfjKHq1ZKQbt0OhH2hqPkPcsxV1bTjzan2HZaz/lWy2/nBCgN4OI9LXTkahrujH3Bl/NmWsyusLKpUzl7y46m5J+0dT81ZVEmiJTFuDwH9nUVbhfpHdCy/0W9aT3uIH3VHW8LZk4fXSwgWiceki/hvJIA+ybt+6uhthsG9Dw+mhtZzYml3239d/4nFYTevsQcRpQ+IXqae7mD6bT68fnYEd471KGmbhcZZC2ubK4MYxscxLjYADO1xPuasHvE3kvxB/Rx3ZSsPVbwMhHB8n6N5ePDRmzPiL2Xcwu6j23LSbODsr28dHAGx5hSNu93RyVZbPWtdHTaEMN2yS+I4sZ38TytxUDG7vd28mJv6WXNHSNOr+DpCOLIv1dwHeeHQeG4ZHTRNihY2ONgs1rRoP6nv5qrTUzY2NYxoaxgDWtaLAAcAAOAVVWBERECIiAiIgIiICIiAiIgL4QvqIPEULWizQAO4AfJe0RAXKuKUwjqJmDgyaRo8A9wHwC6hxOubBDJK71Y2OefBoJ/RcvTOL3OceLyXHxcbn4lQKIR8pvn9oR9EPC+b9beCrNYrSen6976C2nfwUJUSveGU4kqYGHg+aJp8HSNB+BX1zVTZKY3tkHGNzXjxaQ4fJEuuwio0dSJY2SN9WRrXDwcA4fAqsrKrSTCIXSdIYYjIPbMbS/+Yi6u0RAREQEREBERAREQEREBERAREQES6ICIiCPt8eOdFStp2nrVDtf4bLOPvdlHvULrZd4WO+l10rgbxxnomdmVhIJHi7MfctaUD20K0lmOfLbS/Hut/VXbVbxm+vaiVJwVCQK4eFReEHQe6HGPSMMiBN3wF0LvuG7PwFq3VQjuHxjJUz0xOkzBI37UejreLXD+VTcpQIiICIiAiIgIiICIiAiIgIiIPjjZQFtBvJrJ5XuhqHwx5iGNZlAyg9W+lySNb35qd65pMbwOJY4DxsVyeJbKKmNj/8An+JN/wBKld5g/AhVGb1MQbxqX+bWfq1ayJ1U6QHjY+KbNNuh3v144zA+Mcf/AGrJxb6qkxvY9sRLmlocAWuaSCA7QkG3Gyjp9E13AlvhqPcVbSYdIPVId52PxQZa/YboFgHPkZxDh4hV4MVcOIuEQytRJZvedFTabK1pnuldcAm3Zy/or0UT+we8IlTeVRero4e/tb7/APwvv9luPFw8gSgr7HYt6JX0817NZKA8/wCW7qPv4NcT5Kdareth7OErpP4bHH4kAKBGYQBxcfcAqvo8Y5k+f9EQmGp310w9SGZ3iWN/UrGz77if3dKPvSE/laovNQxvABU34n2IJIl3x1Z9WGBviHH5uVpJvZrvpQN8I7/MqOZMSJVu+qJROkq4Vvnmjkb6TkkiJs8tblc0H2m2NjbjY8VMscgcAQbgi4I4EHUELkOJrpDlY1zyeTAXH3DVdS7G00kVBSsmBErII2uB4ghoFj3jh5JBmURFKBERAREQEREBQptDuNqOlkfSywujc5zmskzMc0Ek5bgEG17X0U1og5jxLdxiNPfPSyOA5xWkH4CT8Fr0rHMOV4c1w5OBafcdV16ratw2KYZZY45B2Pa1w/EFGk7cltnKqsqluO+eOkpallPSQRxyNbnmLLgdb1GZb2GgLjYc2qPW1naPcVCWYZVr2Mh9lvuCxLZ2ntHiFVY7sPxTZpmYZQ0WAFlXFT3BYQTOCqtrO1No0y3Tnt+AVKV7uRurNtUF79IUmlvNWkGx4q3dUOPAH3KtLUWK8elIKfRvPK3iVsOyOxbcQkEZq4YZDwY5jy51vonRpPde6wXTq4hqNRqWuBBDgbEEag3HA96CYcP3B0rf3088p7G5Yx8AT8Vs2H7rsNhtlpWOI5yl0n5yQrTdltx6fCYpiPSoAM/+Yzg2QfI9/iFuylC3pKCOIWjjZGOxjWtHuaFcIiAiIgIiICIiAiIgIiICIiCBt82wUrKiSuZd8MxBfzMbg1rNfqHKLHlw7FGAiXY0kYcCCAQRYgi4IPEEcwo/xjclQzyZ2GWC5uWxFuT7ocDl8tO5VsWlc+w0znuDWguc42AaCST2ADUqS9kdyE89pKwmnj45BYykd44R+dz3KWtmth6TDx+wiGe2sj+tIfvHgO4WCz6aNtPj3S4aA0ej3yC2sknW732d1isfiu5ShluYulgJ+g7M3+V9/gQpARTpG0F4xuMqo7mCSKcdhvG/3G7T7wtRqdhq+N2U0tRe9haMuB8HNuPiuokTRtyfj+yVXR2NRBJGCBZxF2+GZtxfuusOHFdiywh4LXAOadCCAQR3g8VoG0u5ajqruhvTSH/Vi8ZPfGeH3SE0Oe86dIVvOKbmMRhdZkbJ28nRvaPe15BC2fYrcc4OEuI5bDUQMN7/AMV40t9VvHtUJUdyGyc5m9PkuyFrHMjHDpS6wJ+wLceZ8FNi8RRBoDWgNa0AAAWAA0AAHAL2rKiIiAiIgIiICIiAiIgIiICIiAiIgIiICIiAiIgIiICIiAiIgIiICIiAiI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4" name="AutoShape 8" descr="data:image/jpg;base64,/9j/4AAQSkZJRgABAQAAAQABAAD/2wCEAAkGBhQSEBUUERMWFBQVGB8VGRQXGRgXGhkZGBgZGxQZGRgcHCgeHRkjIBgfHy8gJCcrLC0uGB8xNTwqNSYsLCkBCQoKDQwOGg8PGiwlHyIqLC4qLSwpKSktLS4qKSkpLCksLDUtLCwsKSksLCksKSkpLCwpKSwuLCwsNSkpLCwsLP/AABEIAJAAXQMBIgACEQEDEQH/xAAcAAABBQEBAQAAAAAAAAAAAAAAAQMFBgcEAgj/xABAEAACAQIEAwYEAwQHCQAAAAABAhEAAwQSITEFQVEGEyJhcYEHIzKRFFKhFUJywSRDgpLR8PElM1Nik6KxsuH/xAAZAQADAQEBAAAAAAAAAAAAAAAAAwQCBQH/xAAkEQACAgICAgICAwAAAAAAAAAAAQIRAxIhQQQxEyJRoUJxgf/aAAwDAQACEQMRAD8A3GiiiaACiikoACaicZ2pwtow+Itg9Acx+yzVI4/cv4++6K3dWbbG3lzHxEblhoPvpUanYTEq2ZHtNA2IE+WkZdus1O8qvgesDq2aPge1mGvMFS6CzGFBBXMRuFJEE+VTFYpxfAXcLetveuHOQXDqdVIbRVJEDfpHrWs9nMc17CWbj/UyAt6xrW8eTYzkx6EnRRRTRQlLRRNABRFFFABXi5cABJ0A1J8q91zY+wXtOo0LKyydtQQP/NAGbJcWDfvOzd5cuQqgsoOZ50XQmAZ1MV03uFWWQXGtBwqBhAlsp23I0A61z4INbwpsKmW9L5gSAA5ch418UTmmI1XrUpg7j6i2ttioACG4AzAALOmoJAG+mnuIWjoJujgxHDbX4G46WtGUsg6EHKGUcieRHKKufZJh+DshRGVcnLdCVJ08xUMvEBetAW0lriiFJB1L5fq1UxBPMaVYeBcPNjDpbO4kmNhJJgeQmPam4Vy2IzPimSNFFFUkwURRRQAUlLRQAUlBNcXFeL28Naa7dMIvuSTooA5kkwBQBVe1nDlN5wRrdQXAJjxJ4WO+mgQffrXBa4M1zKtzCWktnUsmhA55jnO4I3Db8q5OI9oW4hh8VdDrgxhVm258TS0SWgaCIWFnVxvzqnZJsffvC0cUwa5mOSQohYzFnC6DUaKCTr9O4TOMouijHJShdejRcLxhPxtjD2wotoWV30C953bZLSdWhiSBtp1q7K1Y52ixCWf6HYbPcUjvr40yHMH7q0AdGkBmaS2mpk6P9he2wwzPYu52w6RlYeLuj+9/zd3ttMHoKox4JqFkuTNFzo12imMHjkuqHtOrqRIZSCNfMU+DWTQUUtE0AJNE1FcdxDKLaqxQO+VmESBlJEE7EkAV77P41rmHQv8AWso/8aEq0+ZifevL5o9p1ZB/ELtW+EWylkgXb7EZiAcqIJdoOhMlR71mfHuLPduWjiLzPBZpcgBYUxAAAGp6TpU/8XMapxmHUTmtoZkafMZcuU8/pIMbaVR8bdnK2UNlMlTrI5j1510MEIqGzXJBmm9tS19mL1hsLijdJK2ytyFj5ivlXJryz27ZnkQKjuEXxg8I+JtuFxJuG1b0DQCgN1zOwGce6gfvaQ2PxRy57R8JEMJIlfbaN/aubDOAMzGQdFHOOQjqeflHSkTwuWfn0WQzxj4rSfLdHfYxiJbZswZoJ3ksx6nmSTM86e4Lc7u3ruTJP+ff71F2OH5s75VCrDZfyywUCfVtvKnHaFOsCKvi/wBHLkSfCOKNbvHFpo1pgQBoDbB+YGjeVka19AWbgYAjYgEHyO1fM+FvFXUwMo0g7E+Y2gf6a1uXw2xufAqh+qwxst/ZMoesZWH2qPyY/wAkWePLotVJS0VIVFN43xN7z3LOVyikplRVklQhLNdY5bcZwREEQTPIM9jeKObzJd0lGDTlGZ7LIM8AkSyXRJBg5AaZ4xgkt3LttioWTiA1wNcGW5/vPlrAcq67PMBgddqh+zvCrdy+BfVGtPmaGRUGqov0GILHyEFUiKRf35H0tCvfFW437RvFpIUW8s7ZQoYx75vear4NNcTuNmZi7PrBZjmJA0U5jqRA2mNabwZkRrK6T1HL/PlXax/VJM4uT7NyR6uLl+nZtI8+o/w505bTmfSOg6UxiGbMsKCcwiDBmDGldRZizFxDScwO8zrPvNbTVmKdHjC3gJDoxgwTngGNa8Nh8yhFBJdsqidZYwon3FentA8yPQ1dvhd2a7/FfiHHysP9HRrxGn9xTPqw6VjI1CLYzGnNpFJfDm05S+MjI2R55FSc36iZrUPhfxJTibyKwZbttboIM+JDkf8ARlqj9ueGCzxK/bDsczd6J3+YM5BME6EwD0A6VYPhsrDiNouWJNm6sEgj+rOhGsac6XN7Yr/oZBa5KNiFLSUVAXHNjOG27oAuorgbZgDHodx7VnXaH4e4lDlwBRrbu91zdy51YyECNElVDEKCdIHvp9JFeUgMGxvYfGlwi4J1EKujK6yFAZs87EyfKrB294DbwnDsHaABdXINzmSVLXIP5SYMeQ6VrMVn/wAWuHXXt2biIXtWS5uZdWWQIaOagTJ5elURyNyVk8sajF0Y/jLWgIMEEQekmNue9ervD2DkXAZ5jMy+eqn16mn+LXUNgd2wOYxI5dZ9q68Jgu8RXmcwnQ7cjPQ1dS24IuVEjO8A0A02nlPrzNbV8JLbjhqlmzB7lxlH5VzRlPnIJ/tVkWLu2rbDUu+yoNYJ0PvyrYvhpwTEYXCsuJUKXuG4tsHMVDKoIY7TImBO9TeT6Ssp8dc2Z98TlH7WufwWz75SP5VIdg7n+0bHmt0f9k/yqU7fdl0uY0XZu3HuW9bVsoCO70DEm23hMxrzFe+x/Z62mMtuBdBRWKF3PicrluLl7pPpDHXnmEbVj5ofHp2M+Gfyb9GlUULS1MUBSUtFABTGMs57bqf3lK/cEfzp+kNAHzFgOGq4CnwtEZvPYz9t6dxWEu2bdpXYi3eDOuQ6eFyrg8wQRttrXZxOx3GNxCfkvPHoXJH6EfepLH28/CrN0f1GKu2T/De+YP1I+9dC6UWQJNuSIbDcPTu3KjxAH7xIr6F4VjRcw1q7P1Wlf7qCa+erWMFsMW+kCTV24V2tv28FhrdvKba2yrFGGcjXuyCRlChYB1Bmkea1BJ9/gb4icrRMcM44bmNvXYK2ihbXcZFSAT1jxZeWbnM05gu2Vq5iLUsoUXfDrqJt3F8RBIP1STIjQedVTE8ZNz5d3XUFLYOYiAAJOWTt6aDc601fxCXNS30/v5mOUzrDkxvyBg1yk21t3+DrVxqbGOOWP+NbHKC6g/Yma7laRI1rF8PdIiGbUzqx1kiZJrV+zw/oljWflJ/6in45uXsnnDUkqKKKaLCkry1wDc1Adqu1KYaySHUXG8KzBgkHx5dyBG2xMAkAyPJNRVs9RivbLHNc4jinywRdylIg5UAQe8KCfXzqd7O2e+4TxK2NSgTEr6oJJH/Sj3qr8WwLi5mW6t8vNxmB1ltTm1Iza7Bjp7VY/h21wJjSmTXDtbAeR4mBKTpAAgz61SsscmP6sl0lHJz2VBxndUOqsdR5b7+1Wrg9oLZVRssgc9A5G9VTC3V722o6T5/QdSas+DtuF8BAUmdRJBJ1jXafKp/Llc6K/DjrD/R+9g8xJYyPyxAMfm5t7mK4lsnS5cUASADlclZ0EToDHQA113MI7A5nJ02EAeUxFN4Rl7kKwMiCCVYsraTLEaqNdJ5xGlc3LklCtVZaop+xUxLRFpCABOZydhqYG5MTuRyrcOGYQW7NtFJIVQATuYG5jnWMWrhcMACAQVGhH1AjSf8ACtvtLCgdAB+lW4+ybKe6YxQaPD/9p+imiTOu37YkJbFhbuXMS7W52iFBCjNBkmR0qgnC3Z0s3GJ1PynJPqxWZ8ya+gWSd6bbCqeQrEoKTtmoy19GJcN7JYi8S1xTYEaFgCWM81B296sOA7Ntatd2GLDUk6Cc2+g9a0k8PTpSfs1OlMgoQ9GJOUvZgPEeyd61d8NlyiMxBALyhQgEkcwNNelSHDLgNuQQRJM+U1tr8LQggiQRBHkdDWa8R+ChWfwmIASZW1eUsF8lYSI9UnzpU4XyOhPVUVFvnXgls947aKoZn1AJ0VYQaAnVuW1Wjhfw9xNyC+W0Ork3m/uBgg92MdK7uy3wyxVjFW712/bAttmhJYsIIK6ooAIJE676da0sLRGC7CWR9Fa4X2Aw9ohnzX3Gua6ZAI1EIAE/SrMKWimC27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9645" name="Picture 10" descr="http://www.wallstreetoasis.com/files/images/cartoon-business-man-01_normal3.previe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3978275"/>
            <a:ext cx="18732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>
          <a:xfrm flipH="1">
            <a:off x="2411413" y="1989138"/>
            <a:ext cx="504825" cy="50323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500563" y="2060575"/>
            <a:ext cx="1366837" cy="19446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795963" y="1773238"/>
            <a:ext cx="720725" cy="7143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649" name="Picture 10" descr="C:\Documents and Settings\Administrator\Local Settings\Temporary Internet Files\Content.IE5\3YTPPELI\MM900178313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141287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0" name="Picture 10" descr="C:\Documents and Settings\Administrator\Local Settings\Temporary Internet Files\Content.IE5\3YTPPELI\MM900178313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27647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pPr algn="r"/>
            <a:fld id="{6614ECFC-E50C-43D3-B8F0-45E8546E5638}" type="slidenum">
              <a:rPr lang="en-US" smtClean="0"/>
              <a:pPr algn="r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7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 I: Massive </a:t>
            </a:r>
            <a:r>
              <a:rPr lang="en-US" dirty="0"/>
              <a:t>Automation of Decision Making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Handling concept drift in predictive analytics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0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3503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/>
              <a:t>Predictive Analytics as a Form of </a:t>
            </a:r>
            <a:br>
              <a:rPr lang="en-US" sz="3600" dirty="0" smtClean="0"/>
            </a:br>
            <a:r>
              <a:rPr lang="en-US" sz="3600" dirty="0" smtClean="0"/>
              <a:t>Data</a:t>
            </a:r>
            <a:r>
              <a:rPr lang="en-US" sz="3600" dirty="0"/>
              <a:t>-Intensive Scientific Discovery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3770475" cy="54452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81328"/>
            <a:ext cx="4499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err="1"/>
              <a:t>research.microsoft.com</a:t>
            </a:r>
            <a:r>
              <a:rPr lang="en-US" sz="1200" dirty="0"/>
              <a:t>/en-us/collaboration/</a:t>
            </a:r>
            <a:r>
              <a:rPr lang="en-US" sz="1200" dirty="0" err="1"/>
              <a:t>fourthparadigm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2172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Learning@Scale</a:t>
            </a:r>
            <a:r>
              <a:rPr lang="en-US" dirty="0"/>
              <a:t> Potential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568952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BFBFBF"/>
                </a:solidFill>
              </a:rPr>
              <a:t>Two </a:t>
            </a:r>
            <a:r>
              <a:rPr lang="en-US" sz="3600" dirty="0" smtClean="0">
                <a:solidFill>
                  <a:srgbClr val="BFBFBF"/>
                </a:solidFill>
              </a:rPr>
              <a:t>central questions </a:t>
            </a:r>
            <a:r>
              <a:rPr lang="en-US" sz="3600" dirty="0">
                <a:solidFill>
                  <a:srgbClr val="BFBFBF"/>
                </a:solidFill>
              </a:rPr>
              <a:t>in DDE</a:t>
            </a:r>
            <a:endParaRPr lang="en-US" sz="3600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“Does </a:t>
            </a:r>
            <a:r>
              <a:rPr lang="en-US" dirty="0">
                <a:solidFill>
                  <a:srgbClr val="BFBFBF"/>
                </a:solidFill>
              </a:rPr>
              <a:t>it work</a:t>
            </a:r>
            <a:r>
              <a:rPr lang="en-US" dirty="0" smtClean="0">
                <a:solidFill>
                  <a:srgbClr val="BFBFBF"/>
                </a:solidFill>
              </a:rPr>
              <a:t>?” and “Which </a:t>
            </a:r>
            <a:r>
              <a:rPr lang="en-US" dirty="0">
                <a:solidFill>
                  <a:srgbClr val="BFBFBF"/>
                </a:solidFill>
              </a:rPr>
              <a:t>way is better</a:t>
            </a:r>
            <a:r>
              <a:rPr lang="en-US" dirty="0" smtClean="0">
                <a:solidFill>
                  <a:srgbClr val="BFBFBF"/>
                </a:solidFill>
              </a:rPr>
              <a:t>?”</a:t>
            </a:r>
          </a:p>
          <a:p>
            <a:pPr marL="0" indent="0">
              <a:buNone/>
            </a:pPr>
            <a:r>
              <a:rPr lang="en-US" sz="3600" dirty="0" smtClean="0"/>
              <a:t>Some emerging research lines:</a:t>
            </a:r>
          </a:p>
          <a:p>
            <a:r>
              <a:rPr lang="en-US" dirty="0" smtClean="0"/>
              <a:t>Gaining insights via (massive) A/B testing</a:t>
            </a:r>
            <a:endParaRPr lang="en-US" dirty="0"/>
          </a:p>
          <a:p>
            <a:r>
              <a:rPr lang="en-US" dirty="0" smtClean="0"/>
              <a:t>Predictive modeling </a:t>
            </a:r>
            <a:r>
              <a:rPr lang="en-US" dirty="0"/>
              <a:t>with actionable attributes</a:t>
            </a:r>
          </a:p>
          <a:p>
            <a:pPr lvl="1"/>
            <a:r>
              <a:rPr lang="en-US" dirty="0"/>
              <a:t>Prediction vs. </a:t>
            </a:r>
            <a:r>
              <a:rPr lang="en-US" dirty="0" smtClean="0"/>
              <a:t>persuasion vs. manipulation </a:t>
            </a:r>
          </a:p>
          <a:p>
            <a:r>
              <a:rPr lang="en-US" dirty="0" smtClean="0"/>
              <a:t>Predictive modeling with sensitive attributes</a:t>
            </a:r>
          </a:p>
          <a:p>
            <a:pPr lvl="1"/>
            <a:r>
              <a:rPr lang="en-US" dirty="0" smtClean="0"/>
              <a:t>Ethics-aware personalization  w/out discrimination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0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Trumps Experts’ Intuition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4834880" cy="5073427"/>
          </a:xfrm>
        </p:spPr>
        <p:txBody>
          <a:bodyPr>
            <a:normAutofit/>
          </a:bodyPr>
          <a:lstStyle/>
          <a:p>
            <a:r>
              <a:rPr lang="en-US" dirty="0"/>
              <a:t>LAK, AIED &amp; EDM: help in understanding what works and what does not, student modeling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MOOC</a:t>
            </a:r>
            <a:r>
              <a:rPr lang="en-US" dirty="0"/>
              <a:t>, ITS </a:t>
            </a:r>
            <a:r>
              <a:rPr lang="en-US" dirty="0" smtClean="0"/>
              <a:t>&amp; </a:t>
            </a:r>
            <a:r>
              <a:rPr lang="en-US" dirty="0"/>
              <a:t>L@</a:t>
            </a:r>
            <a:r>
              <a:rPr lang="en-US" dirty="0" smtClean="0"/>
              <a:t>S:</a:t>
            </a:r>
            <a:br>
              <a:rPr lang="en-US" dirty="0" smtClean="0"/>
            </a:br>
            <a:r>
              <a:rPr lang="en-US" dirty="0" smtClean="0"/>
              <a:t>A</a:t>
            </a:r>
            <a:r>
              <a:rPr lang="en-US" dirty="0"/>
              <a:t>/B testing is becoming popular </a:t>
            </a:r>
          </a:p>
          <a:p>
            <a:r>
              <a:rPr lang="en-US" dirty="0" smtClean="0"/>
              <a:t>MOOC </a:t>
            </a:r>
            <a:r>
              <a:rPr lang="en-US" dirty="0"/>
              <a:t>platforms </a:t>
            </a:r>
            <a:r>
              <a:rPr lang="en-US" dirty="0" smtClean="0"/>
              <a:t>provide support for A</a:t>
            </a:r>
            <a:r>
              <a:rPr lang="en-US" dirty="0"/>
              <a:t>/B </a:t>
            </a:r>
            <a:r>
              <a:rPr lang="en-US" dirty="0" smtClean="0"/>
              <a:t>testing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780" y="1052736"/>
            <a:ext cx="3441700" cy="2946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45411" y="4005064"/>
            <a:ext cx="329108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Example by Ken </a:t>
            </a:r>
            <a:r>
              <a:rPr lang="en-US" sz="1600" dirty="0" err="1"/>
              <a:t>Koedinger</a:t>
            </a:r>
            <a:r>
              <a:rPr lang="en-US" sz="1600" dirty="0"/>
              <a:t> (CMU</a:t>
            </a:r>
            <a:r>
              <a:rPr lang="en-US" sz="1600" dirty="0" smtClean="0"/>
              <a:t>) </a:t>
            </a:r>
          </a:p>
          <a:p>
            <a:r>
              <a:rPr lang="en-US" sz="1600" dirty="0" smtClean="0"/>
              <a:t>at Data-driven education @NIPS2013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383658" y="4707141"/>
            <a:ext cx="36528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Intuitive design can be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replaced by data-driven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Able to Look Deeper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28" y="1052736"/>
            <a:ext cx="3441700" cy="29464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5976" y="1052736"/>
            <a:ext cx="4330824" cy="5073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How these averages could possibly differ per</a:t>
            </a:r>
          </a:p>
          <a:p>
            <a:r>
              <a:rPr lang="en-US" dirty="0" smtClean="0"/>
              <a:t>Student learning style</a:t>
            </a:r>
          </a:p>
          <a:p>
            <a:r>
              <a:rPr lang="en-US" dirty="0" smtClean="0"/>
              <a:t>Student background</a:t>
            </a:r>
          </a:p>
          <a:p>
            <a:r>
              <a:rPr lang="en-US" dirty="0" smtClean="0"/>
              <a:t>Country they studied</a:t>
            </a:r>
          </a:p>
          <a:p>
            <a:r>
              <a:rPr lang="en-US" dirty="0" smtClean="0"/>
              <a:t>Ethnicity</a:t>
            </a:r>
          </a:p>
          <a:p>
            <a:r>
              <a:rPr lang="en-US" dirty="0" smtClean="0"/>
              <a:t>Gender</a:t>
            </a:r>
          </a:p>
          <a:p>
            <a:r>
              <a:rPr lang="en-US" dirty="0" smtClean="0"/>
              <a:t>Parents</a:t>
            </a:r>
          </a:p>
          <a:p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73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6200"/>
            <a:ext cx="8515672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b="0" dirty="0" smtClean="0">
                <a:solidFill>
                  <a:srgbClr val="002060"/>
                </a:solidFill>
                <a:latin typeface="+mj-lt"/>
                <a:cs typeface="+mj-cs"/>
              </a:rPr>
              <a:t>Design: (Re-)Learning Classifiers &amp; Context</a:t>
            </a:r>
            <a:endParaRPr lang="en-US" sz="4400" b="0" dirty="0">
              <a:solidFill>
                <a:srgbClr val="002060"/>
              </a:solidFill>
              <a:latin typeface="+mj-lt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626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1"/>
            <a:ext cx="8289807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467544" y="908720"/>
            <a:ext cx="8136904" cy="0"/>
          </a:xfrm>
          <a:prstGeom prst="line">
            <a:avLst/>
          </a:prstGeom>
          <a:ln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Data mining @ HPCS2015, </a:t>
            </a:r>
          </a:p>
          <a:p>
            <a:r>
              <a:rPr lang="en-US" dirty="0" smtClean="0"/>
              <a:t>Amsterdam, 22 July 2015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/>
              <a:t>Predictive Analytics </a:t>
            </a:r>
            <a:r>
              <a:rPr lang="en-US" b="1" i="1" dirty="0" smtClean="0"/>
              <a:t>on </a:t>
            </a:r>
            <a:r>
              <a:rPr lang="en-US" b="1" i="1" dirty="0"/>
              <a:t>Evolving Data </a:t>
            </a:r>
            <a:r>
              <a:rPr lang="en-US" b="1" i="1" dirty="0" smtClean="0"/>
              <a:t>Streams 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1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02729"/>
            <a:ext cx="8424936" cy="561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400" b="0" dirty="0" smtClean="0">
                <a:solidFill>
                  <a:srgbClr val="002060"/>
                </a:solidFill>
                <a:latin typeface="+mj-lt"/>
                <a:cs typeface="+mj-cs"/>
              </a:rPr>
              <a:t>Evolving data: Monitoring for Changes</a:t>
            </a:r>
            <a:endParaRPr lang="en-US" sz="4400" b="0" dirty="0">
              <a:solidFill>
                <a:srgbClr val="002060"/>
              </a:solidFill>
              <a:latin typeface="+mj-lt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523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6911975" cy="591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467544" y="908720"/>
            <a:ext cx="8136904" cy="0"/>
          </a:xfrm>
          <a:prstGeom prst="line">
            <a:avLst/>
          </a:prstGeom>
          <a:ln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9512" y="2204864"/>
            <a:ext cx="20483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in Data, </a:t>
            </a:r>
            <a:endParaRPr lang="en-US" sz="3200" dirty="0" smtClean="0">
              <a:solidFill>
                <a:srgbClr val="002060"/>
              </a:solidFill>
            </a:endParaRPr>
          </a:p>
          <a:p>
            <a:r>
              <a:rPr lang="en-US" sz="3200" dirty="0" smtClean="0">
                <a:solidFill>
                  <a:srgbClr val="002060"/>
                </a:solidFill>
              </a:rPr>
              <a:t>Context </a:t>
            </a:r>
            <a:r>
              <a:rPr lang="en-US" sz="3200" dirty="0">
                <a:solidFill>
                  <a:srgbClr val="002060"/>
                </a:solidFill>
              </a:rPr>
              <a:t>&amp; </a:t>
            </a:r>
            <a:endParaRPr lang="en-US" sz="3200" dirty="0" smtClean="0">
              <a:solidFill>
                <a:srgbClr val="002060"/>
              </a:solidFill>
            </a:endParaRPr>
          </a:p>
          <a:p>
            <a:r>
              <a:rPr lang="en-US" sz="3200" dirty="0" smtClean="0">
                <a:solidFill>
                  <a:srgbClr val="002060"/>
                </a:solidFill>
              </a:rPr>
              <a:t>Predictions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75656" y="1916832"/>
            <a:ext cx="1080120" cy="504056"/>
          </a:xfrm>
          <a:prstGeom prst="straightConnector1">
            <a:avLst/>
          </a:prstGeom>
          <a:ln>
            <a:solidFill>
              <a:srgbClr val="A7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547664" y="2708920"/>
            <a:ext cx="936104" cy="144016"/>
          </a:xfrm>
          <a:prstGeom prst="straightConnector1">
            <a:avLst/>
          </a:prstGeom>
          <a:ln>
            <a:solidFill>
              <a:srgbClr val="A7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43608" y="3861048"/>
            <a:ext cx="1008112" cy="360040"/>
          </a:xfrm>
          <a:prstGeom prst="straightConnector1">
            <a:avLst/>
          </a:prstGeom>
          <a:ln>
            <a:solidFill>
              <a:srgbClr val="A7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54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52" y="13637"/>
            <a:ext cx="8229600" cy="895083"/>
          </a:xfrm>
        </p:spPr>
        <p:txBody>
          <a:bodyPr>
            <a:normAutofit/>
          </a:bodyPr>
          <a:lstStyle/>
          <a:p>
            <a:r>
              <a:rPr lang="en-US" dirty="0" smtClean="0"/>
              <a:t>User Navigation Graph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9056" y="994183"/>
            <a:ext cx="4539168" cy="6035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tudyPortals-logo-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52736"/>
            <a:ext cx="1607135" cy="12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1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6257"/>
            <a:ext cx="8964488" cy="852463"/>
          </a:xfrm>
        </p:spPr>
        <p:txBody>
          <a:bodyPr>
            <a:noAutofit/>
          </a:bodyPr>
          <a:lstStyle/>
          <a:p>
            <a:r>
              <a:rPr lang="en-US" sz="4000" dirty="0" smtClean="0"/>
              <a:t>Motivation for Contextual Markov Models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464" b="-24464"/>
          <a:stretch>
            <a:fillRect/>
          </a:stretch>
        </p:blipFill>
        <p:spPr>
          <a:xfrm>
            <a:off x="616131" y="1844824"/>
            <a:ext cx="8229424" cy="4525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7" y="980728"/>
            <a:ext cx="8286270" cy="1685093"/>
          </a:xfrm>
          <a:prstGeom prst="rect">
            <a:avLst/>
          </a:prstGeom>
          <a:noFill/>
        </p:spPr>
        <p:txBody>
          <a:bodyPr wrap="square" lIns="99075" tIns="49538" rIns="99075" bIns="49538" rtlCol="0">
            <a:spAutoFit/>
          </a:bodyPr>
          <a:lstStyle/>
          <a:p>
            <a:r>
              <a:rPr lang="en-US" sz="3500" dirty="0"/>
              <a:t>Useful Contexts: </a:t>
            </a:r>
            <a:r>
              <a:rPr lang="en-US" sz="3500" dirty="0" smtClean="0"/>
              <a:t>local models do a better job</a:t>
            </a:r>
            <a:endParaRPr lang="en-US" sz="3500" dirty="0"/>
          </a:p>
          <a:p>
            <a:r>
              <a:rPr lang="en-US" sz="3300" dirty="0"/>
              <a:t>E[M] &lt; p</a:t>
            </a:r>
            <a:r>
              <a:rPr lang="en-US" sz="2600" dirty="0"/>
              <a:t>c</a:t>
            </a:r>
            <a:r>
              <a:rPr lang="en-US" sz="2000" dirty="0"/>
              <a:t>1</a:t>
            </a:r>
            <a:r>
              <a:rPr lang="en-US" sz="3300" dirty="0"/>
              <a:t>*E[M</a:t>
            </a:r>
            <a:r>
              <a:rPr lang="en-US" sz="2600" dirty="0"/>
              <a:t>c</a:t>
            </a:r>
            <a:r>
              <a:rPr lang="en-US" sz="2000" dirty="0"/>
              <a:t>1</a:t>
            </a:r>
            <a:r>
              <a:rPr lang="en-US" sz="3300" dirty="0"/>
              <a:t>] + p</a:t>
            </a:r>
            <a:r>
              <a:rPr lang="en-US" sz="2600" dirty="0"/>
              <a:t>c</a:t>
            </a:r>
            <a:r>
              <a:rPr lang="en-US" sz="2000" dirty="0"/>
              <a:t>2</a:t>
            </a:r>
            <a:r>
              <a:rPr lang="en-US" sz="3300" dirty="0"/>
              <a:t>*E[M</a:t>
            </a:r>
            <a:r>
              <a:rPr lang="en-US" sz="2600" dirty="0"/>
              <a:t>c</a:t>
            </a:r>
            <a:r>
              <a:rPr lang="en-US" sz="2000" dirty="0"/>
              <a:t>2</a:t>
            </a:r>
            <a:r>
              <a:rPr lang="en-US" sz="3300" dirty="0"/>
              <a:t>]</a:t>
            </a:r>
          </a:p>
          <a:p>
            <a:r>
              <a:rPr lang="en-US" sz="3500" dirty="0"/>
              <a:t>Why should it help?</a:t>
            </a:r>
            <a:endParaRPr lang="en-US" sz="3300" dirty="0"/>
          </a:p>
        </p:txBody>
      </p:sp>
      <p:sp>
        <p:nvSpPr>
          <p:cNvPr id="3" name="Rectangle 2"/>
          <p:cNvSpPr/>
          <p:nvPr/>
        </p:nvSpPr>
        <p:spPr>
          <a:xfrm>
            <a:off x="611560" y="5661248"/>
            <a:ext cx="74681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Explicit contexts (user location)  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mplicit contexts (inferred from clickstream)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460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52" y="13637"/>
            <a:ext cx="8229600" cy="895083"/>
          </a:xfrm>
        </p:spPr>
        <p:txBody>
          <a:bodyPr/>
          <a:lstStyle/>
          <a:p>
            <a:r>
              <a:rPr lang="en-US" dirty="0" smtClean="0"/>
              <a:t>Implicit Context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64" y="1849020"/>
            <a:ext cx="2949719" cy="392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ight Arrow 4"/>
          <p:cNvSpPr/>
          <p:nvPr/>
        </p:nvSpPr>
        <p:spPr>
          <a:xfrm>
            <a:off x="3299881" y="3666106"/>
            <a:ext cx="1791368" cy="6217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075" tIns="49538" rIns="99075" bIns="49538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10632" y="2051939"/>
            <a:ext cx="2050410" cy="1758034"/>
          </a:xfrm>
          <a:prstGeom prst="rect">
            <a:avLst/>
          </a:prstGeom>
          <a:noFill/>
        </p:spPr>
        <p:txBody>
          <a:bodyPr wrap="square" lIns="99075" tIns="49538" rIns="99075" bIns="49538" rtlCol="0">
            <a:spAutoFit/>
          </a:bodyPr>
          <a:lstStyle/>
          <a:p>
            <a:r>
              <a:rPr lang="en-US" b="1" dirty="0" smtClean="0"/>
              <a:t>Discover clusters in the graph using community </a:t>
            </a:r>
            <a:r>
              <a:rPr lang="en-US" b="1" dirty="0"/>
              <a:t>detection </a:t>
            </a:r>
            <a:r>
              <a:rPr lang="en-US" b="1" dirty="0" smtClean="0"/>
              <a:t>algorithm</a:t>
            </a:r>
            <a:endParaRPr lang="en-US" b="1" dirty="0"/>
          </a:p>
          <a:p>
            <a:endParaRPr lang="en-US" dirty="0"/>
          </a:p>
        </p:txBody>
      </p:sp>
      <p:pic>
        <p:nvPicPr>
          <p:cNvPr id="7" name="Content Placehold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63" r="-8063"/>
          <a:stretch>
            <a:fillRect/>
          </a:stretch>
        </p:blipFill>
        <p:spPr>
          <a:xfrm>
            <a:off x="4928530" y="1783357"/>
            <a:ext cx="4038600" cy="45259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64734" y="980729"/>
            <a:ext cx="1281507" cy="816530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9075" tIns="49538" rIns="99075" bIns="49538" rtlCol="0" anchor="ctr"/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c</a:t>
            </a:r>
            <a:r>
              <a:rPr lang="en-US" sz="1300" b="1" dirty="0">
                <a:solidFill>
                  <a:srgbClr val="00B050"/>
                </a:solidFill>
              </a:rPr>
              <a:t>1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=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Novice users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6240" y="980729"/>
            <a:ext cx="1625911" cy="8261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9075" tIns="49538" rIns="99075" bIns="49538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sz="1300" b="1" dirty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= </a:t>
            </a:r>
            <a:r>
              <a:rPr lang="en-US" dirty="0" smtClean="0">
                <a:solidFill>
                  <a:srgbClr val="FF0000"/>
                </a:solidFill>
              </a:rPr>
              <a:t>Experienced users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1010" y="980729"/>
            <a:ext cx="1503724" cy="8241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9075" tIns="49538" rIns="99075" bIns="49538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 = user type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76243"/>
            <a:ext cx="2048416" cy="365125"/>
          </a:xfrm>
        </p:spPr>
        <p:txBody>
          <a:bodyPr/>
          <a:lstStyle/>
          <a:p>
            <a:r>
              <a:rPr lang="en-US" dirty="0" smtClean="0"/>
              <a:t>Data mining @ HPCS2015, </a:t>
            </a:r>
          </a:p>
          <a:p>
            <a:r>
              <a:rPr lang="en-US" dirty="0" smtClean="0"/>
              <a:t>Amsterdam, 22 July 2015</a:t>
            </a:r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76243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76243"/>
            <a:ext cx="5616624" cy="365125"/>
          </a:xfrm>
        </p:spPr>
        <p:txBody>
          <a:bodyPr/>
          <a:lstStyle/>
          <a:p>
            <a:r>
              <a:rPr lang="en-US" b="1" i="1" dirty="0"/>
              <a:t>Predictive Analytics </a:t>
            </a:r>
            <a:r>
              <a:rPr lang="en-US" b="1" i="1" dirty="0" smtClean="0"/>
              <a:t>on </a:t>
            </a:r>
            <a:r>
              <a:rPr lang="en-US" b="1" i="1" dirty="0"/>
              <a:t>Evolving Data </a:t>
            </a:r>
            <a:r>
              <a:rPr lang="en-US" b="1" i="1" dirty="0" smtClean="0"/>
              <a:t>Streams 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6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99996"/>
          </a:xfrm>
        </p:spPr>
        <p:txBody>
          <a:bodyPr/>
          <a:lstStyle/>
          <a:p>
            <a:r>
              <a:rPr lang="en-US" dirty="0" smtClean="0"/>
              <a:t>Change of Intent as Context Switch</a:t>
            </a:r>
            <a:endParaRPr lang="en-US" dirty="0"/>
          </a:p>
        </p:txBody>
      </p:sp>
      <p:sp>
        <p:nvSpPr>
          <p:cNvPr id="40" name="Right Brace 39"/>
          <p:cNvSpPr/>
          <p:nvPr/>
        </p:nvSpPr>
        <p:spPr>
          <a:xfrm rot="16200000">
            <a:off x="1911956" y="951076"/>
            <a:ext cx="612189" cy="3213754"/>
          </a:xfrm>
          <a:prstGeom prst="rightBrace">
            <a:avLst>
              <a:gd name="adj1" fmla="val 8887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669679" y="3943399"/>
            <a:ext cx="7977188" cy="44673"/>
          </a:xfrm>
          <a:prstGeom prst="straightConnector1">
            <a:avLst/>
          </a:prstGeom>
          <a:ln w="57150" cmpd="sng"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689426" y="4703320"/>
            <a:ext cx="199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merican Typewriter"/>
                <a:cs typeface="American Typewriter"/>
              </a:rPr>
              <a:t>Timeline</a:t>
            </a:r>
            <a:endParaRPr lang="en-US" sz="2400" b="1" dirty="0">
              <a:latin typeface="American Typewriter"/>
              <a:cs typeface="American Typewriter"/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512493"/>
              </p:ext>
            </p:extLst>
          </p:nvPr>
        </p:nvGraphicFramePr>
        <p:xfrm>
          <a:off x="6420508" y="3943399"/>
          <a:ext cx="547515" cy="786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Equation" r:id="rId3" imgW="139700" imgH="215900" progId="Equation.3">
                  <p:embed/>
                </p:oleObj>
              </mc:Choice>
              <mc:Fallback>
                <p:oleObj name="Equation" r:id="rId3" imgW="139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0508" y="3943399"/>
                        <a:ext cx="547515" cy="7860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543746"/>
              </p:ext>
            </p:extLst>
          </p:nvPr>
        </p:nvGraphicFramePr>
        <p:xfrm>
          <a:off x="675554" y="3988072"/>
          <a:ext cx="547515" cy="786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5" imgW="139700" imgH="215900" progId="Equation.3">
                  <p:embed/>
                </p:oleObj>
              </mc:Choice>
              <mc:Fallback>
                <p:oleObj name="Equation" r:id="rId5" imgW="139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554" y="3988072"/>
                        <a:ext cx="547515" cy="7860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262982"/>
              </p:ext>
            </p:extLst>
          </p:nvPr>
        </p:nvGraphicFramePr>
        <p:xfrm>
          <a:off x="4219330" y="3979385"/>
          <a:ext cx="49847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Equation" r:id="rId7" imgW="127000" imgH="215900" progId="Equation.3">
                  <p:embed/>
                </p:oleObj>
              </mc:Choice>
              <mc:Fallback>
                <p:oleObj name="Equation" r:id="rId7" imgW="1270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9330" y="3979385"/>
                        <a:ext cx="498475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236175"/>
              </p:ext>
            </p:extLst>
          </p:nvPr>
        </p:nvGraphicFramePr>
        <p:xfrm>
          <a:off x="3033467" y="3988072"/>
          <a:ext cx="547688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Equation" r:id="rId9" imgW="139700" imgH="203200" progId="Equation.3">
                  <p:embed/>
                </p:oleObj>
              </mc:Choice>
              <mc:Fallback>
                <p:oleObj name="Equation" r:id="rId9" imgW="139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467" y="3988072"/>
                        <a:ext cx="547688" cy="741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69137"/>
              </p:ext>
            </p:extLst>
          </p:nvPr>
        </p:nvGraphicFramePr>
        <p:xfrm>
          <a:off x="5361536" y="3980973"/>
          <a:ext cx="547687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Equation" r:id="rId11" imgW="139700" imgH="203200" progId="Equation.3">
                  <p:embed/>
                </p:oleObj>
              </mc:Choice>
              <mc:Fallback>
                <p:oleObj name="Equation" r:id="rId11" imgW="139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1536" y="3980973"/>
                        <a:ext cx="547687" cy="73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937899"/>
              </p:ext>
            </p:extLst>
          </p:nvPr>
        </p:nvGraphicFramePr>
        <p:xfrm>
          <a:off x="1904755" y="3957820"/>
          <a:ext cx="4984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13" imgW="127000" imgH="203200" progId="Equation.3">
                  <p:embed/>
                </p:oleObj>
              </mc:Choice>
              <mc:Fallback>
                <p:oleObj name="Equation" r:id="rId13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755" y="3957820"/>
                        <a:ext cx="498475" cy="73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Oval 48"/>
          <p:cNvSpPr/>
          <p:nvPr/>
        </p:nvSpPr>
        <p:spPr>
          <a:xfrm>
            <a:off x="417267" y="2865034"/>
            <a:ext cx="1150470" cy="9732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Search </a:t>
            </a:r>
            <a:endParaRPr lang="en-US" sz="1400" dirty="0"/>
          </a:p>
        </p:txBody>
      </p:sp>
      <p:sp>
        <p:nvSpPr>
          <p:cNvPr id="50" name="Oval 49"/>
          <p:cNvSpPr/>
          <p:nvPr/>
        </p:nvSpPr>
        <p:spPr>
          <a:xfrm>
            <a:off x="1579589" y="2865034"/>
            <a:ext cx="1150470" cy="9732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Refine Search</a:t>
            </a:r>
            <a:endParaRPr lang="en-US" sz="1400" dirty="0"/>
          </a:p>
        </p:txBody>
      </p:sp>
      <p:sp>
        <p:nvSpPr>
          <p:cNvPr id="51" name="Oval 50"/>
          <p:cNvSpPr/>
          <p:nvPr/>
        </p:nvSpPr>
        <p:spPr>
          <a:xfrm>
            <a:off x="5030999" y="2865034"/>
            <a:ext cx="1150470" cy="97325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Payment</a:t>
            </a:r>
            <a:endParaRPr lang="en-US" sz="1400" dirty="0"/>
          </a:p>
        </p:txBody>
      </p:sp>
      <p:sp>
        <p:nvSpPr>
          <p:cNvPr id="52" name="Oval 51"/>
          <p:cNvSpPr/>
          <p:nvPr/>
        </p:nvSpPr>
        <p:spPr>
          <a:xfrm>
            <a:off x="2730059" y="2865034"/>
            <a:ext cx="1150470" cy="9732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Click </a:t>
            </a:r>
            <a:endParaRPr lang="en-US" sz="1400" dirty="0"/>
          </a:p>
        </p:txBody>
      </p:sp>
      <p:sp>
        <p:nvSpPr>
          <p:cNvPr id="53" name="Oval 52"/>
          <p:cNvSpPr/>
          <p:nvPr/>
        </p:nvSpPr>
        <p:spPr>
          <a:xfrm>
            <a:off x="3880529" y="2865034"/>
            <a:ext cx="1150470" cy="97325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Product View</a:t>
            </a:r>
            <a:endParaRPr lang="en-US" sz="1400" dirty="0"/>
          </a:p>
        </p:txBody>
      </p:sp>
      <p:sp>
        <p:nvSpPr>
          <p:cNvPr id="54" name="Oval 53"/>
          <p:cNvSpPr/>
          <p:nvPr/>
        </p:nvSpPr>
        <p:spPr>
          <a:xfrm>
            <a:off x="6183347" y="2865034"/>
            <a:ext cx="1150470" cy="9732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Search</a:t>
            </a:r>
            <a:endParaRPr lang="en-US" sz="1400" dirty="0"/>
          </a:p>
        </p:txBody>
      </p:sp>
      <p:sp>
        <p:nvSpPr>
          <p:cNvPr id="55" name="Oval 54"/>
          <p:cNvSpPr/>
          <p:nvPr/>
        </p:nvSpPr>
        <p:spPr>
          <a:xfrm>
            <a:off x="7333817" y="2865034"/>
            <a:ext cx="1150470" cy="9732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Click</a:t>
            </a:r>
            <a:endParaRPr lang="en-US" sz="1400" dirty="0"/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738369"/>
              </p:ext>
            </p:extLst>
          </p:nvPr>
        </p:nvGraphicFramePr>
        <p:xfrm>
          <a:off x="7514202" y="4022460"/>
          <a:ext cx="547515" cy="786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Equation" r:id="rId15" imgW="139700" imgH="215900" progId="Equation.3">
                  <p:embed/>
                </p:oleObj>
              </mc:Choice>
              <mc:Fallback>
                <p:oleObj name="Equation" r:id="rId15" imgW="139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4202" y="4022460"/>
                        <a:ext cx="547515" cy="7860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7" name="Straight Connector 56"/>
          <p:cNvCxnSpPr>
            <a:stCxn id="49" idx="4"/>
          </p:cNvCxnSpPr>
          <p:nvPr/>
        </p:nvCxnSpPr>
        <p:spPr>
          <a:xfrm flipH="1">
            <a:off x="991008" y="3838291"/>
            <a:ext cx="1494" cy="3009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144467" y="3828902"/>
            <a:ext cx="1494" cy="3009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279996" y="3807337"/>
            <a:ext cx="1494" cy="3009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4460349" y="3871977"/>
            <a:ext cx="1494" cy="3009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5570955" y="3840208"/>
            <a:ext cx="1494" cy="3009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6691066" y="3828902"/>
            <a:ext cx="1494" cy="3009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7900353" y="3749756"/>
            <a:ext cx="1494" cy="3009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3281490" y="1330315"/>
            <a:ext cx="3322320" cy="3735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 “Find information”</a:t>
            </a:r>
            <a:endParaRPr lang="en-US" dirty="0"/>
          </a:p>
        </p:txBody>
      </p:sp>
      <p:cxnSp>
        <p:nvCxnSpPr>
          <p:cNvPr id="65" name="Straight Connector 64"/>
          <p:cNvCxnSpPr>
            <a:stCxn id="64" idx="1"/>
          </p:cNvCxnSpPr>
          <p:nvPr/>
        </p:nvCxnSpPr>
        <p:spPr>
          <a:xfrm flipH="1">
            <a:off x="2261008" y="1517080"/>
            <a:ext cx="10204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64" idx="3"/>
          </p:cNvCxnSpPr>
          <p:nvPr/>
        </p:nvCxnSpPr>
        <p:spPr>
          <a:xfrm flipH="1">
            <a:off x="6603810" y="1499205"/>
            <a:ext cx="812237" cy="17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ight Brace 66"/>
          <p:cNvSpPr/>
          <p:nvPr/>
        </p:nvSpPr>
        <p:spPr>
          <a:xfrm rot="16200000">
            <a:off x="7109952" y="1370077"/>
            <a:ext cx="612189" cy="2465398"/>
          </a:xfrm>
          <a:prstGeom prst="rightBrace">
            <a:avLst>
              <a:gd name="adj1" fmla="val 8887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Brace 67"/>
          <p:cNvSpPr/>
          <p:nvPr/>
        </p:nvSpPr>
        <p:spPr>
          <a:xfrm rot="16200000">
            <a:off x="4751215" y="1434777"/>
            <a:ext cx="568351" cy="2292161"/>
          </a:xfrm>
          <a:prstGeom prst="rightBrace">
            <a:avLst>
              <a:gd name="adj1" fmla="val 88873"/>
              <a:gd name="adj2" fmla="val 50000"/>
            </a:avLst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2261008" y="1534614"/>
            <a:ext cx="0" cy="764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67" idx="1"/>
          </p:cNvCxnSpPr>
          <p:nvPr/>
        </p:nvCxnSpPr>
        <p:spPr>
          <a:xfrm>
            <a:off x="7416047" y="1478100"/>
            <a:ext cx="0" cy="857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3330366" y="1895090"/>
            <a:ext cx="3322320" cy="3567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Context “Buy product”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140364" y="4022460"/>
            <a:ext cx="684564" cy="16348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4" name="Cloud 73"/>
          <p:cNvSpPr/>
          <p:nvPr/>
        </p:nvSpPr>
        <p:spPr>
          <a:xfrm>
            <a:off x="1223069" y="4797152"/>
            <a:ext cx="4138467" cy="1489364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What is next?</a:t>
            </a:r>
          </a:p>
          <a:p>
            <a:pPr algn="ctr"/>
            <a:r>
              <a:rPr lang="en-US" sz="2400" dirty="0" smtClean="0"/>
              <a:t>Change of intent?</a:t>
            </a:r>
            <a:endParaRPr lang="en-US" sz="2400" dirty="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Data mining @ HPCS2015, </a:t>
            </a:r>
          </a:p>
          <a:p>
            <a:r>
              <a:rPr lang="en-US" dirty="0" smtClean="0"/>
              <a:t>Amsterdam, 22 July 2015</a:t>
            </a:r>
            <a:endParaRPr lang="en-US" dirty="0"/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3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/>
              <a:t>Predictive Analytics </a:t>
            </a:r>
            <a:r>
              <a:rPr lang="en-US" b="1" i="1" dirty="0" smtClean="0"/>
              <a:t>on </a:t>
            </a:r>
            <a:r>
              <a:rPr lang="en-US" b="1" i="1" dirty="0"/>
              <a:t>Evolving Data </a:t>
            </a:r>
            <a:r>
              <a:rPr lang="en-US" b="1" i="1" dirty="0" smtClean="0"/>
              <a:t>Streams 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1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Predictive Analytics: CRISP-DM 1.0</a:t>
            </a:r>
            <a:endParaRPr lang="nl-NL" dirty="0" smtClean="0"/>
          </a:p>
        </p:txBody>
      </p:sp>
      <p:pic>
        <p:nvPicPr>
          <p:cNvPr id="81922" name="Picture 2" descr="http://www.infotechmarketing.net/images/Crisp-dmchartne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980729"/>
            <a:ext cx="578842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048416" cy="365125"/>
          </a:xfrm>
        </p:spPr>
        <p:txBody>
          <a:bodyPr/>
          <a:lstStyle/>
          <a:p>
            <a:r>
              <a:rPr lang="en-US" dirty="0" smtClean="0"/>
              <a:t>AI Ukraine 2015, </a:t>
            </a:r>
          </a:p>
          <a:p>
            <a:r>
              <a:rPr lang="en-US" dirty="0" err="1" smtClean="0"/>
              <a:t>Kharkiv</a:t>
            </a:r>
            <a:r>
              <a:rPr lang="en-US" dirty="0" smtClean="0"/>
              <a:t>, 12 September 2015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588" y="6356350"/>
            <a:ext cx="596900" cy="365125"/>
          </a:xfrm>
        </p:spPr>
        <p:txBody>
          <a:bodyPr/>
          <a:lstStyle/>
          <a:p>
            <a:fld id="{6614ECFC-E50C-43D3-B8F0-45E8546E563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5616624" cy="365125"/>
          </a:xfrm>
        </p:spPr>
        <p:txBody>
          <a:bodyPr/>
          <a:lstStyle/>
          <a:p>
            <a:r>
              <a:rPr lang="en-US" b="1" i="1" dirty="0" smtClean="0"/>
              <a:t>Grand Challenges in Predictive Analytics</a:t>
            </a:r>
            <a:br>
              <a:rPr lang="en-US" b="1" i="1" dirty="0" smtClean="0"/>
            </a:br>
            <a:r>
              <a:rPr lang="en-US" dirty="0" smtClean="0"/>
              <a:t>Mykola Pechenizkiy, Eindhoven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01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dirty="0" smtClean="0">
                <a:effectLst/>
              </a:rPr>
              <a:t>Prediction under Concept Drift</a:t>
            </a:r>
            <a:endParaRPr lang="en-US" sz="6600" dirty="0" smtClean="0">
              <a:effectLst/>
              <a:ea typeface="ＭＳ Ｐゴシック" pitchFamily="34" charset="-128"/>
            </a:endParaRPr>
          </a:p>
        </p:txBody>
      </p:sp>
      <p:pic>
        <p:nvPicPr>
          <p:cNvPr id="27650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3619" r="-3619"/>
          <a:stretch>
            <a:fillRect/>
          </a:stretch>
        </p:blipFill>
        <p:spPr bwMode="auto">
          <a:noFill/>
          <a:ln>
            <a:miter lim="800000"/>
            <a:headEnd/>
            <a:tailEnd/>
          </a:ln>
        </p:spPr>
      </p:pic>
      <p:sp>
        <p:nvSpPr>
          <p:cNvPr id="27651" name="Content Placeholder 2"/>
          <p:cNvSpPr txBox="1">
            <a:spLocks/>
          </p:cNvSpPr>
          <p:nvPr/>
        </p:nvSpPr>
        <p:spPr bwMode="auto">
          <a:xfrm>
            <a:off x="381000" y="1752600"/>
            <a:ext cx="8153400" cy="1752600"/>
          </a:xfrm>
          <a:prstGeom prst="rect">
            <a:avLst/>
          </a:prstGeom>
          <a:solidFill>
            <a:srgbClr val="0068FF">
              <a:alpha val="77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eaLnBrk="0" hangingPunct="0">
              <a:spcBef>
                <a:spcPts val="800"/>
              </a:spcBef>
              <a:spcAft>
                <a:spcPts val="400"/>
              </a:spcAft>
            </a:pPr>
            <a:r>
              <a:rPr lang="en-US" sz="2400" dirty="0" smtClean="0">
                <a:solidFill>
                  <a:srgbClr val="FFFF00"/>
                </a:solidFill>
                <a:latin typeface="Lucida Sans Unicode" pitchFamily="34" charset="0"/>
                <a:cs typeface="Lucida Sans Unicode" pitchFamily="34" charset="0"/>
              </a:rPr>
              <a:t>predict the sensitivity of a pathogen to an antibiotic based on data about the antibiotic, the isolated pathogen, and the demographic and clinical features of the patient.</a:t>
            </a:r>
            <a:endParaRPr lang="en-US" sz="2400" dirty="0">
              <a:solidFill>
                <a:srgbClr val="FFFF00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914400"/>
            <a:ext cx="4983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ts val="800"/>
              </a:spcBef>
              <a:spcAft>
                <a:spcPts val="400"/>
              </a:spcAft>
            </a:pPr>
            <a:r>
              <a:rPr lang="en-US" sz="2400" dirty="0" smtClean="0">
                <a:solidFill>
                  <a:srgbClr val="FF6600"/>
                </a:solidFill>
                <a:latin typeface="Lucida Sans Unicode" pitchFamily="34" charset="0"/>
                <a:cs typeface="Lucida Sans Unicode" pitchFamily="34" charset="0"/>
              </a:rPr>
              <a:t>Antibiotic Resistance Prediction:</a:t>
            </a:r>
          </a:p>
        </p:txBody>
      </p:sp>
    </p:spTree>
    <p:extLst>
      <p:ext uri="{BB962C8B-B14F-4D97-AF65-F5344CB8AC3E}">
        <p14:creationId xmlns:p14="http://schemas.microsoft.com/office/powerpoint/2010/main" val="111095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7038" y="1196975"/>
            <a:ext cx="8288337" cy="5054600"/>
            <a:chOff x="395288" y="1268760"/>
            <a:chExt cx="8426450" cy="5138737"/>
          </a:xfrm>
        </p:grpSpPr>
        <p:pic>
          <p:nvPicPr>
            <p:cNvPr id="28678" name="Picture 3" descr="antibioticResistan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288" y="1268760"/>
              <a:ext cx="6048375" cy="5138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HorizontalTransf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72225" y="1367185"/>
              <a:ext cx="2449513" cy="215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ResistanceMechanism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72225" y="3670647"/>
              <a:ext cx="2305050" cy="230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4000" dirty="0" smtClean="0">
                <a:effectLst/>
                <a:ea typeface="ＭＳ Ｐゴシック" pitchFamily="34" charset="-128"/>
              </a:rPr>
              <a:t>How Antibiotic Resistance Happens</a:t>
            </a:r>
            <a:r>
              <a:rPr lang="en-US" dirty="0" smtClean="0">
                <a:effectLst/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338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Peer-to-peer Handling of Drift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507288" cy="5256584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first peers to ‘</a:t>
            </a:r>
            <a:r>
              <a:rPr lang="en-US" sz="2800" dirty="0" smtClean="0"/>
              <a:t>suffer’ can </a:t>
            </a:r>
            <a:r>
              <a:rPr lang="en-US" sz="2800" dirty="0"/>
              <a:t>share their knowledge with other </a:t>
            </a:r>
            <a:r>
              <a:rPr lang="en-US" sz="2800" dirty="0" smtClean="0"/>
              <a:t>peers in a controlled manner</a:t>
            </a:r>
          </a:p>
          <a:p>
            <a:endParaRPr lang="nl-NL" sz="2800" dirty="0" smtClean="0"/>
          </a:p>
          <a:p>
            <a:endParaRPr lang="nl-NL" sz="2800" dirty="0"/>
          </a:p>
          <a:p>
            <a:endParaRPr lang="nl-NL" sz="2800" dirty="0" smtClean="0"/>
          </a:p>
          <a:p>
            <a:endParaRPr lang="nl-NL" sz="2800" dirty="0"/>
          </a:p>
          <a:p>
            <a:endParaRPr lang="nl-NL" sz="2800" dirty="0" smtClean="0"/>
          </a:p>
          <a:p>
            <a:endParaRPr lang="nl-NL" sz="2800" dirty="0"/>
          </a:p>
          <a:p>
            <a:endParaRPr lang="nl-NL" sz="2800" dirty="0" smtClean="0"/>
          </a:p>
          <a:p>
            <a:r>
              <a:rPr lang="nl-NL" sz="2800" dirty="0" smtClean="0"/>
              <a:t>(</a:t>
            </a:r>
            <a:r>
              <a:rPr lang="nl-NL" sz="2800" dirty="0" err="1"/>
              <a:t>temporal</a:t>
            </a:r>
            <a:r>
              <a:rPr lang="nl-NL" sz="2800" dirty="0"/>
              <a:t>) </a:t>
            </a:r>
            <a:r>
              <a:rPr lang="nl-NL" sz="2800" dirty="0" err="1" smtClean="0"/>
              <a:t>association</a:t>
            </a:r>
            <a:r>
              <a:rPr lang="nl-NL" sz="2800" dirty="0"/>
              <a:t> </a:t>
            </a:r>
            <a:r>
              <a:rPr lang="en-US" sz="2800" dirty="0" smtClean="0"/>
              <a:t>exists </a:t>
            </a:r>
            <a:r>
              <a:rPr lang="en-US" sz="2800" dirty="0"/>
              <a:t>between peers p1 and p2</a:t>
            </a:r>
            <a:r>
              <a:rPr lang="en-US" sz="2800" dirty="0" smtClean="0"/>
              <a:t> </a:t>
            </a:r>
            <a:endParaRPr lang="nl-NL" sz="2800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70" y="1916832"/>
            <a:ext cx="577864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14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Reoccurring drifts</a:t>
            </a:r>
            <a:endParaRPr lang="lt-LT" sz="4000" dirty="0">
              <a:effectLst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19869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From reactive to </a:t>
            </a:r>
            <a:r>
              <a:rPr lang="lt-LT" sz="3600" dirty="0" smtClean="0"/>
              <a:t>proactive </a:t>
            </a:r>
            <a:r>
              <a:rPr lang="en-US" sz="3600" dirty="0" smtClean="0"/>
              <a:t>handling of drift</a:t>
            </a:r>
            <a:r>
              <a:rPr lang="lt-LT" sz="3600" dirty="0" smtClean="0"/>
              <a:t> </a:t>
            </a:r>
            <a:endParaRPr lang="en-US" sz="3600" dirty="0" smtClean="0"/>
          </a:p>
          <a:p>
            <a:r>
              <a:rPr lang="en-US" dirty="0" smtClean="0"/>
              <a:t>Model recurrence and periodicity</a:t>
            </a:r>
          </a:p>
          <a:p>
            <a:r>
              <a:rPr lang="lt-LT" dirty="0"/>
              <a:t>Recognize &amp; reuse </a:t>
            </a:r>
            <a:r>
              <a:rPr lang="lt-LT" dirty="0" smtClean="0"/>
              <a:t>situations </a:t>
            </a:r>
            <a:r>
              <a:rPr lang="lt-LT" dirty="0"/>
              <a:t>from the past</a:t>
            </a:r>
            <a:endParaRPr lang="en-US" dirty="0"/>
          </a:p>
          <a:p>
            <a:pPr lvl="1"/>
            <a:r>
              <a:rPr lang="en-US" dirty="0" smtClean="0"/>
              <a:t>Learn from the external data </a:t>
            </a:r>
          </a:p>
          <a:p>
            <a:pPr lvl="1"/>
            <a:r>
              <a:rPr lang="en-US" dirty="0" smtClean="0"/>
              <a:t>Multi-sensor </a:t>
            </a:r>
            <a:r>
              <a:rPr lang="en-US" dirty="0"/>
              <a:t>environments; </a:t>
            </a:r>
            <a:endParaRPr lang="en-US" dirty="0" smtClean="0"/>
          </a:p>
          <a:p>
            <a:pPr lvl="1"/>
            <a:r>
              <a:rPr lang="en-US" dirty="0" smtClean="0"/>
              <a:t>Context</a:t>
            </a:r>
            <a:r>
              <a:rPr lang="en-US" dirty="0"/>
              <a:t>-</a:t>
            </a:r>
            <a:r>
              <a:rPr lang="en-US" dirty="0" smtClean="0"/>
              <a:t>awareness</a:t>
            </a:r>
          </a:p>
          <a:p>
            <a:pPr lvl="1"/>
            <a:r>
              <a:rPr lang="en-US" dirty="0" smtClean="0"/>
              <a:t>Learning from multiple objects case</a:t>
            </a:r>
          </a:p>
          <a:p>
            <a:pPr lvl="1"/>
            <a:r>
              <a:rPr lang="en-US" dirty="0" smtClean="0"/>
              <a:t>Learn in the </a:t>
            </a:r>
            <a:r>
              <a:rPr lang="en-US" dirty="0"/>
              <a:t>d</a:t>
            </a:r>
            <a:r>
              <a:rPr lang="en-US" dirty="0" smtClean="0"/>
              <a:t>istributed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294064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15752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/>
              </a:rPr>
              <a:t>Handling Concept Drift</a:t>
            </a:r>
            <a:endParaRPr lang="lt-LT" sz="4000" dirty="0" smtClean="0">
              <a:effectLst/>
            </a:endParaRPr>
          </a:p>
        </p:txBody>
      </p:sp>
      <p:sp>
        <p:nvSpPr>
          <p:cNvPr id="396292" name="Rectangle 9"/>
          <p:cNvSpPr>
            <a:spLocks noChangeArrowheads="1"/>
          </p:cNvSpPr>
          <p:nvPr/>
        </p:nvSpPr>
        <p:spPr bwMode="auto">
          <a:xfrm>
            <a:off x="355476" y="1393825"/>
            <a:ext cx="4572000" cy="297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800000"/>
                </a:solidFill>
              </a:rPr>
              <a:t>change </a:t>
            </a:r>
            <a:r>
              <a:rPr lang="en-US" sz="2400" dirty="0">
                <a:solidFill>
                  <a:srgbClr val="800000"/>
                </a:solidFill>
              </a:rPr>
              <a:t>source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	adversary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	interests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	population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	complexity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800000"/>
                </a:solidFill>
              </a:rPr>
              <a:t>expectations about changes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	unpredictable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	predictable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	identifiable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8" y="4495800"/>
            <a:ext cx="441599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expectations about desired action</a:t>
            </a:r>
          </a:p>
          <a:p>
            <a:r>
              <a:rPr lang="en-US" sz="2400" dirty="0" smtClean="0"/>
              <a:t>	</a:t>
            </a:r>
            <a:r>
              <a:rPr lang="en-US" sz="2000" dirty="0" smtClean="0"/>
              <a:t>keep the model </a:t>
            </a:r>
            <a:r>
              <a:rPr lang="en-US" sz="2000" dirty="0" err="1" smtClean="0"/>
              <a:t>uptodate</a:t>
            </a:r>
            <a:endParaRPr lang="en-US" sz="2000" dirty="0" smtClean="0"/>
          </a:p>
          <a:p>
            <a:r>
              <a:rPr lang="en-US" sz="2000" dirty="0" smtClean="0"/>
              <a:t>	detect the change</a:t>
            </a:r>
          </a:p>
          <a:p>
            <a:r>
              <a:rPr lang="en-US" sz="2000" dirty="0" smtClean="0"/>
              <a:t>	identify/locate the change</a:t>
            </a:r>
          </a:p>
          <a:p>
            <a:r>
              <a:rPr lang="en-US" sz="2000" dirty="0" smtClean="0"/>
              <a:t>	explain the change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980728"/>
            <a:ext cx="3928864" cy="294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74803" y="4095452"/>
            <a:ext cx="2357437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800000"/>
                </a:solidFill>
              </a:rPr>
              <a:t>labels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</a:pPr>
            <a:r>
              <a:rPr lang="en-US" dirty="0"/>
              <a:t>	real time</a:t>
            </a:r>
          </a:p>
          <a:p>
            <a:pPr>
              <a:lnSpc>
                <a:spcPct val="90000"/>
              </a:lnSpc>
            </a:pPr>
            <a:r>
              <a:rPr lang="en-US" dirty="0"/>
              <a:t>	on demand</a:t>
            </a:r>
          </a:p>
          <a:p>
            <a:pPr>
              <a:lnSpc>
                <a:spcPct val="90000"/>
              </a:lnSpc>
            </a:pPr>
            <a:r>
              <a:rPr lang="en-US" dirty="0"/>
              <a:t>	fixed lag</a:t>
            </a:r>
          </a:p>
          <a:p>
            <a:pPr>
              <a:lnSpc>
                <a:spcPct val="90000"/>
              </a:lnSpc>
            </a:pPr>
            <a:r>
              <a:rPr lang="en-US" dirty="0"/>
              <a:t>	delay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800000"/>
                </a:solidFill>
              </a:rPr>
              <a:t>decision speed </a:t>
            </a:r>
          </a:p>
          <a:p>
            <a:pPr>
              <a:lnSpc>
                <a:spcPct val="90000"/>
              </a:lnSpc>
            </a:pPr>
            <a:r>
              <a:rPr lang="en-US" dirty="0"/>
              <a:t>	real time </a:t>
            </a:r>
          </a:p>
          <a:p>
            <a:pPr>
              <a:lnSpc>
                <a:spcPct val="90000"/>
              </a:lnSpc>
            </a:pPr>
            <a:r>
              <a:rPr lang="en-US" dirty="0"/>
              <a:t>	analytical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509444" y="4087961"/>
            <a:ext cx="2959100" cy="220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800000"/>
                </a:solidFill>
              </a:rPr>
              <a:t>ground truth labels </a:t>
            </a:r>
            <a:endParaRPr lang="en-US" sz="2400" dirty="0" smtClean="0">
              <a:solidFill>
                <a:srgbClr val="8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/>
              <a:t>	soft</a:t>
            </a:r>
            <a:r>
              <a:rPr lang="en-US" sz="2000" dirty="0"/>
              <a:t>/hard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800000"/>
                </a:solidFill>
              </a:rPr>
              <a:t>costs of mistakes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r>
              <a:rPr lang="en-US" sz="2400" dirty="0" smtClean="0"/>
              <a:t>	</a:t>
            </a:r>
            <a:r>
              <a:rPr lang="en-US" sz="2000" dirty="0" smtClean="0"/>
              <a:t>balanced/	unbalanced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812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vs. Practice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64807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If it were user modeling for adaptive news access</a:t>
            </a:r>
            <a:endParaRPr lang="nl-NL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029616"/>
              </p:ext>
            </p:extLst>
          </p:nvPr>
        </p:nvGraphicFramePr>
        <p:xfrm>
          <a:off x="539552" y="1124744"/>
          <a:ext cx="8136903" cy="4953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82238"/>
                <a:gridCol w="2422218"/>
                <a:gridCol w="4032447"/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Research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Practice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Change type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Sudden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Sudden, gradual/incremental,</a:t>
                      </a:r>
                      <a:r>
                        <a:rPr lang="en-US" baseline="0" dirty="0" smtClean="0"/>
                        <a:t> recurring</a:t>
                      </a:r>
                    </a:p>
                    <a:p>
                      <a:r>
                        <a:rPr lang="en-US" baseline="0" dirty="0" smtClean="0"/>
                        <a:t>Multiple types in the same application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Change</a:t>
                      </a:r>
                      <a:r>
                        <a:rPr lang="nl-NL" baseline="0" dirty="0" smtClean="0"/>
                        <a:t> </a:t>
                      </a:r>
                      <a:r>
                        <a:rPr lang="nl-NL" baseline="0" dirty="0" err="1" smtClean="0"/>
                        <a:t>expectation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Unpredictable, unexpected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Unpredictable, expected,</a:t>
                      </a:r>
                      <a:r>
                        <a:rPr lang="en-US" baseline="0" dirty="0" smtClean="0"/>
                        <a:t> predictable</a:t>
                      </a:r>
                      <a:r>
                        <a:rPr lang="en-US" dirty="0" smtClean="0"/>
                        <a:t> </a:t>
                      </a:r>
                      <a:endParaRPr lang="nl-NL" dirty="0" smtClean="0"/>
                    </a:p>
                    <a:p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Labels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Immediately</a:t>
                      </a:r>
                      <a:r>
                        <a:rPr lang="en-US" baseline="0" dirty="0" smtClean="0"/>
                        <a:t> available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Proxies</a:t>
                      </a:r>
                      <a:r>
                        <a:rPr lang="en-US" baseline="0" dirty="0" smtClean="0"/>
                        <a:t> for labels available, with some fixed/variable delay, never 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Ground truth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Objective, subjective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Background knowledge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Not</a:t>
                      </a:r>
                      <a:r>
                        <a:rPr lang="nl-NL" baseline="0" dirty="0" smtClean="0"/>
                        <a:t> </a:t>
                      </a:r>
                      <a:r>
                        <a:rPr lang="nl-NL" dirty="0" err="1" smtClean="0"/>
                        <a:t>available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err="1" smtClean="0"/>
                        <a:t>Available</a:t>
                      </a:r>
                      <a:r>
                        <a:rPr lang="nl-NL" dirty="0" smtClean="0"/>
                        <a:t>,</a:t>
                      </a:r>
                      <a:r>
                        <a:rPr lang="nl-NL" baseline="0" dirty="0" smtClean="0"/>
                        <a:t> </a:t>
                      </a:r>
                      <a:r>
                        <a:rPr lang="nl-NL" baseline="0" dirty="0" err="1" smtClean="0"/>
                        <a:t>n</a:t>
                      </a:r>
                      <a:r>
                        <a:rPr lang="nl-NL" dirty="0" err="1" smtClean="0"/>
                        <a:t>ot</a:t>
                      </a:r>
                      <a:r>
                        <a:rPr lang="nl-NL" baseline="0" dirty="0" smtClean="0"/>
                        <a:t> </a:t>
                      </a:r>
                      <a:r>
                        <a:rPr lang="nl-NL" dirty="0" err="1" smtClean="0"/>
                        <a:t>available</a:t>
                      </a:r>
                      <a:endParaRPr lang="nl-NL" dirty="0" smtClean="0"/>
                    </a:p>
                    <a:p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Evaluation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Simulation</a:t>
                      </a:r>
                      <a:r>
                        <a:rPr lang="nl-NL" dirty="0" smtClean="0"/>
                        <a:t>/log replay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Deployment</a:t>
                      </a:r>
                      <a:r>
                        <a:rPr lang="nl-NL" baseline="0" dirty="0" smtClean="0"/>
                        <a:t> </a:t>
                      </a:r>
                      <a:r>
                        <a:rPr lang="nl-NL" baseline="0" dirty="0" err="1" smtClean="0"/>
                        <a:t>and</a:t>
                      </a:r>
                      <a:r>
                        <a:rPr lang="nl-NL" baseline="0" dirty="0" smtClean="0"/>
                        <a:t> live traffic </a:t>
                      </a:r>
                      <a:r>
                        <a:rPr lang="nl-NL" baseline="0" dirty="0" err="1" smtClean="0"/>
                        <a:t>needed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Reoccurrence</a:t>
                      </a:r>
                    </a:p>
                    <a:p>
                      <a:r>
                        <a:rPr lang="en-US" dirty="0" smtClean="0"/>
                        <a:t>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Independent</a:t>
                      </a:r>
                      <a:r>
                        <a:rPr lang="en-US" baseline="0" dirty="0" smtClean="0"/>
                        <a:t> of each other, unexpected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Expected,</a:t>
                      </a:r>
                      <a:r>
                        <a:rPr lang="en-US" baseline="0" dirty="0" smtClean="0"/>
                        <a:t> predictable, explainable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Drifts in multiple objects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Independent</a:t>
                      </a:r>
                      <a:r>
                        <a:rPr lang="en-US" baseline="0" dirty="0" smtClean="0"/>
                        <a:t> of other objects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Affected by, predictable from other objects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8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</a:t>
            </a:r>
            <a:r>
              <a:rPr lang="nl-NL" dirty="0" err="1" smtClean="0"/>
              <a:t>Can</a:t>
            </a:r>
            <a:r>
              <a:rPr lang="nl-NL" dirty="0" smtClean="0"/>
              <a:t> We </a:t>
            </a:r>
            <a:r>
              <a:rPr lang="nl-NL" dirty="0" err="1" smtClean="0"/>
              <a:t>Explain</a:t>
            </a:r>
            <a:r>
              <a:rPr lang="nl-NL" dirty="0" smtClean="0"/>
              <a:t> Change?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57403"/>
          </a:xfrm>
        </p:spPr>
        <p:txBody>
          <a:bodyPr/>
          <a:lstStyle/>
          <a:p>
            <a:r>
              <a:rPr lang="en-US" dirty="0" smtClean="0"/>
              <a:t>Do change detection as well as a (rule-based) early classification for the same problem</a:t>
            </a:r>
          </a:p>
          <a:p>
            <a:r>
              <a:rPr lang="en-US" dirty="0"/>
              <a:t>Linking </a:t>
            </a:r>
            <a:r>
              <a:rPr lang="en-US" dirty="0" smtClean="0"/>
              <a:t>detected changes </a:t>
            </a:r>
            <a:r>
              <a:rPr lang="en-US" dirty="0"/>
              <a:t>to </a:t>
            </a:r>
            <a:r>
              <a:rPr lang="en-US" dirty="0" smtClean="0"/>
              <a:t>context</a:t>
            </a:r>
          </a:p>
          <a:p>
            <a:r>
              <a:rPr lang="en-US" dirty="0" smtClean="0"/>
              <a:t>Multi-modal affective data example</a:t>
            </a:r>
          </a:p>
          <a:p>
            <a:pPr lvl="1"/>
            <a:r>
              <a:rPr lang="en-US" dirty="0" smtClean="0"/>
              <a:t>Stress analytics</a:t>
            </a:r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640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Predictive Analytics: CRISP-DM 1.0</a:t>
            </a:r>
            <a:endParaRPr lang="nl-NL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052736"/>
            <a:ext cx="6713897" cy="57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60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AKDD11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108105</TotalTime>
  <Words>4823</Words>
  <Application>Microsoft Macintosh PowerPoint</Application>
  <PresentationFormat>On-screen Show (4:3)</PresentationFormat>
  <Paragraphs>1030</Paragraphs>
  <Slides>86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PAKDD11</vt:lpstr>
      <vt:lpstr>Equation</vt:lpstr>
      <vt:lpstr>Predictive Analytics Grand Challenges  </vt:lpstr>
      <vt:lpstr>Predictive Modeling Tasks</vt:lpstr>
      <vt:lpstr>Outline</vt:lpstr>
      <vt:lpstr>Don’t Hesitate Asking</vt:lpstr>
      <vt:lpstr>Massive Automation of Decision Making</vt:lpstr>
      <vt:lpstr>“Helping” Domain Experts</vt:lpstr>
      <vt:lpstr>Part I: Massive Automation of Decision Making</vt:lpstr>
      <vt:lpstr>Predictive Analytics: CRISP-DM 1.0</vt:lpstr>
      <vt:lpstr>Predictive Analytics: CRISP-DM 1.0</vt:lpstr>
      <vt:lpstr>Predictive Analytics: CRISP-DM 1.0</vt:lpstr>
      <vt:lpstr>Predictive Analytics: CRISP-DM 2.0</vt:lpstr>
      <vt:lpstr>A Shortlist of Most Common Traps</vt:lpstr>
      <vt:lpstr>Supervised Learning under Concept Drift</vt:lpstr>
      <vt:lpstr>Real vs. Virtual Concept Drifts </vt:lpstr>
      <vt:lpstr>Identifying Worthy Content</vt:lpstr>
      <vt:lpstr>Classify e-mails into “Spam” vs. “Inbox”</vt:lpstr>
      <vt:lpstr>Adversary activities </vt:lpstr>
      <vt:lpstr>Predictive Analytics on Evolving Data</vt:lpstr>
      <vt:lpstr>Adaptive Learning Strategies</vt:lpstr>
      <vt:lpstr>Techniques to Handle Concept Drift</vt:lpstr>
      <vt:lpstr>Techniques to Handle Concept Drift</vt:lpstr>
      <vt:lpstr>Closer Look</vt:lpstr>
      <vt:lpstr>Fixed Training Window</vt:lpstr>
      <vt:lpstr>Closer Look</vt:lpstr>
      <vt:lpstr>Variable Training Window</vt:lpstr>
      <vt:lpstr>Change Detection</vt:lpstr>
      <vt:lpstr>Detection</vt:lpstr>
      <vt:lpstr>Closer Look</vt:lpstr>
      <vt:lpstr>Dynamic Ensemble</vt:lpstr>
      <vt:lpstr>Dynamic Ensemble</vt:lpstr>
      <vt:lpstr>Dynamic Ensemble</vt:lpstr>
      <vt:lpstr>Dynamic Ensemble</vt:lpstr>
      <vt:lpstr>Dynamic Ensemble</vt:lpstr>
      <vt:lpstr>Closer Look</vt:lpstr>
      <vt:lpstr>Dynamic Integration</vt:lpstr>
      <vt:lpstr>Dynamic Integration</vt:lpstr>
      <vt:lpstr>Reactive vs. Proactive methods</vt:lpstr>
      <vt:lpstr>Concept Drift Summary</vt:lpstr>
      <vt:lpstr>Part II: Ethics-aware Predictive Analytics</vt:lpstr>
      <vt:lpstr>Fear of Privacy Violation &amp; Data Misuse</vt:lpstr>
      <vt:lpstr>Fears of Personalization</vt:lpstr>
      <vt:lpstr>Existing Monuments</vt:lpstr>
      <vt:lpstr>2014 Whitehouse Review of Big Data</vt:lpstr>
      <vt:lpstr>“Helping” Domain Experts</vt:lpstr>
      <vt:lpstr>Why Can Predictive Models Can Discriminate? </vt:lpstr>
      <vt:lpstr>Predicting with Sensitive Attributes</vt:lpstr>
      <vt:lpstr>Discrimination-aware Solutions</vt:lpstr>
      <vt:lpstr>Redlining</vt:lpstr>
      <vt:lpstr>Discrimination-aware Solutions</vt:lpstr>
      <vt:lpstr>Predicting with Sensitive Attributes</vt:lpstr>
      <vt:lpstr>Summary of Ethics-Awareness</vt:lpstr>
      <vt:lpstr>Further Reading</vt:lpstr>
      <vt:lpstr>Thank you!</vt:lpstr>
      <vt:lpstr>Extra slides</vt:lpstr>
      <vt:lpstr>Demand Prediction for Stock Balancing</vt:lpstr>
      <vt:lpstr>Food Wholesales Prediction</vt:lpstr>
      <vt:lpstr>Drifts in Food Wholesales</vt:lpstr>
      <vt:lpstr>Prediction for Multiple Objects</vt:lpstr>
      <vt:lpstr>Stress Analytics Framework</vt:lpstr>
      <vt:lpstr>How to Measure Stress</vt:lpstr>
      <vt:lpstr>Detection and Categorization of Stress</vt:lpstr>
      <vt:lpstr>Challenges in Stress Detection</vt:lpstr>
      <vt:lpstr>Interpretation isn’t Straightforward</vt:lpstr>
      <vt:lpstr>Adding More Data to Disambiguate</vt:lpstr>
      <vt:lpstr>Activity Recognition Can Help</vt:lpstr>
      <vt:lpstr>Aligning of Data Sources</vt:lpstr>
      <vt:lpstr>Is Acute Stress Good or Bad?</vt:lpstr>
      <vt:lpstr>What is the Relaxation Then?</vt:lpstr>
      <vt:lpstr>Is “Normal” Condition Good or Bad?</vt:lpstr>
      <vt:lpstr>Predictive Analytics as a Form of  Data-Intensive Scientific Discovery</vt:lpstr>
      <vt:lpstr>Learning@Scale Potential </vt:lpstr>
      <vt:lpstr>Data Trumps Experts’ Intuition</vt:lpstr>
      <vt:lpstr>We Are Able to Look Deeper</vt:lpstr>
      <vt:lpstr>Design: (Re-)Learning Classifiers &amp; Context</vt:lpstr>
      <vt:lpstr>Evolving data: Monitoring for Changes</vt:lpstr>
      <vt:lpstr>User Navigation Graph</vt:lpstr>
      <vt:lpstr>Motivation for Contextual Markov Models</vt:lpstr>
      <vt:lpstr>Implicit Context</vt:lpstr>
      <vt:lpstr>Change of Intent as Context Switch</vt:lpstr>
      <vt:lpstr>Prediction under Concept Drift</vt:lpstr>
      <vt:lpstr>How Antibiotic Resistance Happens </vt:lpstr>
      <vt:lpstr>Peer-to-peer Handling of Drift</vt:lpstr>
      <vt:lpstr>Reoccurring drifts</vt:lpstr>
      <vt:lpstr>Handling Concept Drift</vt:lpstr>
      <vt:lpstr>Research vs. Practice</vt:lpstr>
      <vt:lpstr>How Can We Explain Change?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izliobaite</dc:creator>
  <cp:lastModifiedBy>Mykola Pechenizkiy</cp:lastModifiedBy>
  <cp:revision>784</cp:revision>
  <cp:lastPrinted>2015-09-12T04:40:55Z</cp:lastPrinted>
  <dcterms:created xsi:type="dcterms:W3CDTF">2013-12-03T19:27:19Z</dcterms:created>
  <dcterms:modified xsi:type="dcterms:W3CDTF">2015-09-12T04:43:29Z</dcterms:modified>
</cp:coreProperties>
</file>