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86" r:id="rId5"/>
    <p:sldId id="290" r:id="rId6"/>
    <p:sldId id="259" r:id="rId7"/>
    <p:sldId id="288" r:id="rId8"/>
    <p:sldId id="289" r:id="rId9"/>
    <p:sldId id="291" r:id="rId10"/>
    <p:sldId id="292" r:id="rId11"/>
    <p:sldId id="287" r:id="rId12"/>
    <p:sldId id="293" r:id="rId13"/>
    <p:sldId id="295" r:id="rId14"/>
    <p:sldId id="296" r:id="rId15"/>
    <p:sldId id="297" r:id="rId16"/>
    <p:sldId id="298" r:id="rId17"/>
    <p:sldId id="294" r:id="rId18"/>
    <p:sldId id="302" r:id="rId19"/>
    <p:sldId id="299" r:id="rId20"/>
    <p:sldId id="300" r:id="rId21"/>
    <p:sldId id="283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3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42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29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8591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9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1263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538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9395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13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12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206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27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289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98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3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92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85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09046-B20A-404E-936E-C1F0CC730F94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818D73-563B-4D01-900C-A0B71A684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97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1967" y="1046205"/>
            <a:ext cx="9111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Аутентификация личности по изображению отпечатка </a:t>
            </a:r>
            <a:r>
              <a:rPr lang="ru-RU" sz="4800" dirty="0" smtClean="0"/>
              <a:t>пальца</a:t>
            </a:r>
            <a:endParaRPr lang="en-US" sz="4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61968" y="407773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92411" y="48091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Шкловец</a:t>
            </a:r>
            <a:r>
              <a:rPr lang="ru-RU" sz="3600" dirty="0" smtClean="0"/>
              <a:t> Артем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289988" y="4234589"/>
            <a:ext cx="696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Machine learning engineer at </a:t>
            </a:r>
            <a:r>
              <a:rPr lang="en-US" sz="2800" dirty="0" err="1" smtClean="0"/>
              <a:t>AltexSoft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594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Фильтры </a:t>
            </a:r>
            <a:r>
              <a:rPr lang="ru-RU" b="1" dirty="0" err="1" smtClean="0"/>
              <a:t>Габора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52" t="31605" r="25625" b="14815"/>
          <a:stretch/>
        </p:blipFill>
        <p:spPr>
          <a:xfrm>
            <a:off x="2592173" y="1549400"/>
            <a:ext cx="903861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8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/>
              <a:t>Фильтры </a:t>
            </a:r>
            <a:r>
              <a:rPr lang="ru-RU" b="1" dirty="0" err="1"/>
              <a:t>Габора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6146" name="Picture 2" descr="https://www.robots.ox.ac.uk/~vgg/research/texclass/figs/with/mr8filt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210"/>
          <a:stretch/>
        </p:blipFill>
        <p:spPr bwMode="auto">
          <a:xfrm>
            <a:off x="2592173" y="1687511"/>
            <a:ext cx="4621427" cy="45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366000" y="1372998"/>
            <a:ext cx="37595" cy="5096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https://upload.wikimedia.org/wikipedia/commons/b/be/Gabor_dactylograph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995" y="1780854"/>
            <a:ext cx="4074794" cy="44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61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Алгоритм нахождения ядра и дельты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sp>
        <p:nvSpPr>
          <p:cNvPr id="3" name="Rectangle 2"/>
          <p:cNvSpPr/>
          <p:nvPr/>
        </p:nvSpPr>
        <p:spPr>
          <a:xfrm>
            <a:off x="2592173" y="5900979"/>
            <a:ext cx="9038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Nilsson K., </a:t>
            </a:r>
            <a:r>
              <a:rPr lang="en-US" sz="2000" dirty="0" err="1"/>
              <a:t>Bigun</a:t>
            </a:r>
            <a:r>
              <a:rPr lang="en-US" sz="2000" dirty="0"/>
              <a:t> J. Localization of corresponding points in fingerprints by complex filtering, 2003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069" t="34938" r="49028" b="25062"/>
          <a:stretch/>
        </p:blipFill>
        <p:spPr>
          <a:xfrm>
            <a:off x="2645873" y="2058276"/>
            <a:ext cx="2257194" cy="319358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601089" y="5867342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2987011" y="5283976"/>
            <a:ext cx="1907763" cy="4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Оригинал</a:t>
            </a:r>
            <a:endParaRPr lang="ru-RU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931" t="28148" r="32986" b="31606"/>
          <a:stretch/>
        </p:blipFill>
        <p:spPr>
          <a:xfrm>
            <a:off x="7287958" y="2058276"/>
            <a:ext cx="4524176" cy="31923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8173648" y="5300235"/>
                <a:ext cx="4127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648" y="5300235"/>
                <a:ext cx="41274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6176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0423360" y="5278468"/>
                <a:ext cx="421782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3360" y="5278468"/>
                <a:ext cx="421782" cy="398507"/>
              </a:xfrm>
              <a:prstGeom prst="rect">
                <a:avLst/>
              </a:prstGeom>
              <a:blipFill rotWithShape="0">
                <a:blip r:embed="rId5"/>
                <a:stretch>
                  <a:fillRect l="-15942" r="-43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568" t="57020" r="76745" b="34797"/>
          <a:stretch/>
        </p:blipFill>
        <p:spPr>
          <a:xfrm>
            <a:off x="5037269" y="3833408"/>
            <a:ext cx="1954475" cy="841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8949" t="56851" r="60364" b="34966"/>
          <a:stretch/>
        </p:blipFill>
        <p:spPr>
          <a:xfrm>
            <a:off x="4972373" y="2336747"/>
            <a:ext cx="1954475" cy="84182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128773" y="2037162"/>
            <a:ext cx="44316" cy="3830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2534044" y="1476771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Поиск градиентов</a:t>
            </a:r>
          </a:p>
          <a:p>
            <a:pPr marL="457200" lvl="1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38553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Алгоритм нахождения ядра и дельты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4444" t="32593" r="46598" b="63295"/>
          <a:stretch/>
        </p:blipFill>
        <p:spPr>
          <a:xfrm>
            <a:off x="2715389" y="2451013"/>
            <a:ext cx="1869311" cy="469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3125" t="19260" r="40903" b="40370"/>
          <a:stretch/>
        </p:blipFill>
        <p:spPr>
          <a:xfrm>
            <a:off x="2719029" y="3136542"/>
            <a:ext cx="2188769" cy="3111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4444" t="36597" r="46598" b="59508"/>
          <a:stretch/>
        </p:blipFill>
        <p:spPr>
          <a:xfrm>
            <a:off x="4530551" y="2463755"/>
            <a:ext cx="1869311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4322" t="40600" r="46720" b="55505"/>
          <a:stretch/>
        </p:blipFill>
        <p:spPr>
          <a:xfrm>
            <a:off x="6238433" y="2476497"/>
            <a:ext cx="1869311" cy="457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Box 16"/>
              <p:cNvSpPr txBox="1"/>
              <p:nvPr/>
            </p:nvSpPr>
            <p:spPr>
              <a:xfrm>
                <a:off x="6023759" y="1685680"/>
                <a:ext cx="1422762" cy="522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59" y="1685680"/>
                <a:ext cx="1422762" cy="5229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8056391" y="1364761"/>
            <a:ext cx="12704" cy="1616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TextBox 21"/>
              <p:cNvSpPr txBox="1"/>
              <p:nvPr/>
            </p:nvSpPr>
            <p:spPr>
              <a:xfrm>
                <a:off x="8499976" y="1698244"/>
                <a:ext cx="1160382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976" y="1698244"/>
                <a:ext cx="1160382" cy="360099"/>
              </a:xfrm>
              <a:prstGeom prst="rect">
                <a:avLst/>
              </a:prstGeom>
              <a:blipFill rotWithShape="0">
                <a:blip r:embed="rId5"/>
                <a:stretch>
                  <a:fillRect l="-4188" t="-20339" r="-2618" b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Rectangle 22"/>
              <p:cNvSpPr/>
              <p:nvPr/>
            </p:nvSpPr>
            <p:spPr>
              <a:xfrm>
                <a:off x="5929725" y="6394542"/>
                <a:ext cx="523670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725" y="6394542"/>
                <a:ext cx="523670" cy="407099"/>
              </a:xfrm>
              <a:prstGeom prst="rect">
                <a:avLst/>
              </a:prstGeom>
              <a:blipFill rotWithShape="0">
                <a:blip r:embed="rId6"/>
                <a:stretch>
                  <a:fillRect t="-1493" r="-9302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43264" t="28025" r="41111" b="31604"/>
          <a:stretch/>
        </p:blipFill>
        <p:spPr>
          <a:xfrm>
            <a:off x="5107649" y="3149285"/>
            <a:ext cx="2142860" cy="31142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Rectangle 24"/>
              <p:cNvSpPr/>
              <p:nvPr/>
            </p:nvSpPr>
            <p:spPr>
              <a:xfrm>
                <a:off x="3599793" y="6394542"/>
                <a:ext cx="523670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793" y="6394542"/>
                <a:ext cx="523670" cy="391646"/>
              </a:xfrm>
              <a:prstGeom prst="rect">
                <a:avLst/>
              </a:prstGeom>
              <a:blipFill rotWithShape="0">
                <a:blip r:embed="rId8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35000" t="19877" r="32986" b="40123"/>
          <a:stretch/>
        </p:blipFill>
        <p:spPr>
          <a:xfrm>
            <a:off x="7446521" y="3136543"/>
            <a:ext cx="4427674" cy="31118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TextBox 26"/>
              <p:cNvSpPr txBox="1"/>
              <p:nvPr/>
            </p:nvSpPr>
            <p:spPr>
              <a:xfrm>
                <a:off x="8505970" y="6382309"/>
                <a:ext cx="2521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70" y="6382309"/>
                <a:ext cx="25218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8571" r="-238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8" name="Rectangle 27"/>
              <p:cNvSpPr/>
              <p:nvPr/>
            </p:nvSpPr>
            <p:spPr>
              <a:xfrm>
                <a:off x="10500375" y="6289976"/>
                <a:ext cx="444481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375" y="6289976"/>
                <a:ext cx="444481" cy="391261"/>
              </a:xfrm>
              <a:prstGeom prst="rect">
                <a:avLst/>
              </a:prstGeom>
              <a:blipFill rotWithShape="0">
                <a:blip r:embed="rId11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TextBox 18"/>
              <p:cNvSpPr txBox="1"/>
              <p:nvPr/>
            </p:nvSpPr>
            <p:spPr>
              <a:xfrm>
                <a:off x="8598913" y="2290289"/>
                <a:ext cx="962507" cy="571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13" y="2290289"/>
                <a:ext cx="962507" cy="57188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Box 19"/>
              <p:cNvSpPr txBox="1"/>
              <p:nvPr/>
            </p:nvSpPr>
            <p:spPr>
              <a:xfrm>
                <a:off x="10111813" y="2286941"/>
                <a:ext cx="970137" cy="621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1813" y="2286941"/>
                <a:ext cx="970137" cy="62100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TextBox 28"/>
              <p:cNvSpPr txBox="1"/>
              <p:nvPr/>
            </p:nvSpPr>
            <p:spPr>
              <a:xfrm>
                <a:off x="2787447" y="1596851"/>
                <a:ext cx="295350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𝑎𝑟𝑐𝑡𝑔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447" y="1596851"/>
                <a:ext cx="2953501" cy="691536"/>
              </a:xfrm>
              <a:prstGeom prst="rect">
                <a:avLst/>
              </a:prstGeom>
              <a:blipFill rotWithShape="0">
                <a:blip r:embed="rId14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5710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Алгоритм нахождения ядра и дельты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Box 16"/>
              <p:cNvSpPr txBox="1"/>
              <p:nvPr/>
            </p:nvSpPr>
            <p:spPr>
              <a:xfrm>
                <a:off x="5203216" y="1637509"/>
                <a:ext cx="2635914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216" y="1637509"/>
                <a:ext cx="2635914" cy="6915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2592173" y="1783222"/>
            <a:ext cx="2487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Индекс Пуанкаре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7819513" y="1775467"/>
            <a:ext cx="2487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- </a:t>
            </a:r>
            <a:r>
              <a:rPr lang="ru-RU" sz="2000" dirty="0" smtClean="0"/>
              <a:t>поверхность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3390064" y="6020180"/>
                <a:ext cx="570926" cy="666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064" y="6020180"/>
                <a:ext cx="570926" cy="6663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Rectangle 6"/>
              <p:cNvSpPr/>
              <p:nvPr/>
            </p:nvSpPr>
            <p:spPr>
              <a:xfrm>
                <a:off x="5777517" y="6059934"/>
                <a:ext cx="578556" cy="626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517" y="6059934"/>
                <a:ext cx="578556" cy="626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000" t="10988" r="32847" b="48765"/>
          <a:stretch/>
        </p:blipFill>
        <p:spPr>
          <a:xfrm>
            <a:off x="2592173" y="2593556"/>
            <a:ext cx="4537374" cy="3194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43056" t="42469" r="40972" b="17160"/>
          <a:stretch/>
        </p:blipFill>
        <p:spPr>
          <a:xfrm>
            <a:off x="7418279" y="2593556"/>
            <a:ext cx="2259121" cy="32118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10"/>
              <p:cNvSpPr/>
              <p:nvPr/>
            </p:nvSpPr>
            <p:spPr>
              <a:xfrm>
                <a:off x="8213698" y="6069947"/>
                <a:ext cx="519822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698" y="6069947"/>
                <a:ext cx="519822" cy="391646"/>
              </a:xfrm>
              <a:prstGeom prst="rect">
                <a:avLst/>
              </a:prstGeom>
              <a:blipFill rotWithShape="0"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10497241" y="2748526"/>
                <a:ext cx="1209869" cy="66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dirty="0"/>
                        <m:t>ядро</m:t>
                      </m:r>
                      <m:r>
                        <m:rPr>
                          <m:nor/>
                        </m:rPr>
                        <a:rPr lang="en-US" b="0" i="0" dirty="0" smtClean="0"/>
                        <m:t>: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ru-RU" dirty="0" smtClean="0"/>
                  <a:t/>
                </a:r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241" y="2748526"/>
                <a:ext cx="1209869" cy="668645"/>
              </a:xfrm>
              <a:prstGeom prst="rect">
                <a:avLst/>
              </a:prstGeom>
              <a:blipFill rotWithShape="0">
                <a:blip r:embed="rId8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Rectangle 28"/>
              <p:cNvSpPr/>
              <p:nvPr/>
            </p:nvSpPr>
            <p:spPr>
              <a:xfrm>
                <a:off x="10430251" y="4458376"/>
                <a:ext cx="1489270" cy="66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Дельта</a:t>
                </a:r>
                <a:r>
                  <a:rPr lang="en-US" dirty="0" smtClean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251" y="4458376"/>
                <a:ext cx="1489270" cy="668645"/>
              </a:xfrm>
              <a:prstGeom prst="rect">
                <a:avLst/>
              </a:prstGeom>
              <a:blipFill rotWithShape="0">
                <a:blip r:embed="rId9"/>
                <a:stretch>
                  <a:fillRect l="-3279" t="-454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0088066" y="1364761"/>
            <a:ext cx="42052" cy="4731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841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Примеры нахождения ядра и дельты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666" t="29877" r="56975" b="53827"/>
          <a:stretch/>
        </p:blipFill>
        <p:spPr>
          <a:xfrm>
            <a:off x="2649283" y="1618879"/>
            <a:ext cx="2802284" cy="4039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028" t="53580" r="59721" b="29630"/>
          <a:stretch/>
        </p:blipFill>
        <p:spPr>
          <a:xfrm>
            <a:off x="5782666" y="1649693"/>
            <a:ext cx="2674096" cy="4040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208" t="53704" r="43403" b="30123"/>
          <a:stretch/>
        </p:blipFill>
        <p:spPr>
          <a:xfrm>
            <a:off x="8647136" y="1618879"/>
            <a:ext cx="2880467" cy="41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88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173" y="603932"/>
            <a:ext cx="8911687" cy="1280890"/>
          </a:xfrm>
        </p:spPr>
        <p:txBody>
          <a:bodyPr/>
          <a:lstStyle/>
          <a:p>
            <a:r>
              <a:rPr lang="ru-RU" b="1" dirty="0" smtClean="0"/>
              <a:t>Алгоритм нахождения </a:t>
            </a:r>
            <a:r>
              <a:rPr lang="ru-RU" b="1" dirty="0" err="1" smtClean="0"/>
              <a:t>минуций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15389" y="1646487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бинаризация</a:t>
            </a:r>
          </a:p>
          <a:p>
            <a:pPr marL="457200" lvl="1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972" t="6296" r="8334" b="5431"/>
          <a:stretch/>
        </p:blipFill>
        <p:spPr>
          <a:xfrm>
            <a:off x="7098816" y="2397594"/>
            <a:ext cx="3746984" cy="4071571"/>
          </a:xfrm>
          <a:prstGeom prst="rect">
            <a:avLst/>
          </a:prstGeom>
        </p:spPr>
      </p:pic>
      <p:pic>
        <p:nvPicPr>
          <p:cNvPr id="11" name="Picture 4" descr="https://upload.wikimedia.org/wikipedia/commons/b/be/Gabor_dactylograph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2983" y="2405232"/>
            <a:ext cx="3681854" cy="40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91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err="1" smtClean="0"/>
              <a:t>Скелетизация</a:t>
            </a:r>
            <a:r>
              <a:rPr lang="ru-RU" b="1" dirty="0" smtClean="0"/>
              <a:t> изображения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500" t="19630" r="57153" b="42346"/>
          <a:stretch/>
        </p:blipFill>
        <p:spPr>
          <a:xfrm>
            <a:off x="7188886" y="2129143"/>
            <a:ext cx="4606462" cy="38870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72736" y="1580317"/>
            <a:ext cx="2932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Бинарные шаблоны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15389" y="3276128"/>
            <a:ext cx="4232342" cy="3746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Для каждого шаблона</a:t>
            </a:r>
          </a:p>
          <a:p>
            <a:pPr lvl="1"/>
            <a:r>
              <a:rPr lang="ru-RU" dirty="0" smtClean="0"/>
              <a:t>Проходим шаблоном по изображению</a:t>
            </a:r>
          </a:p>
          <a:p>
            <a:pPr lvl="1"/>
            <a:r>
              <a:rPr lang="ru-RU" dirty="0" smtClean="0"/>
              <a:t>Если шаблон совпал с изображением в некоторой точке, то заменяем эту точку на белую</a:t>
            </a:r>
          </a:p>
          <a:p>
            <a:r>
              <a:rPr lang="ru-RU" dirty="0" smtClean="0"/>
              <a:t>Продолжаем процедуру пока </a:t>
            </a:r>
            <a:r>
              <a:rPr lang="ru-RU" dirty="0"/>
              <a:t>изображение </a:t>
            </a:r>
            <a:r>
              <a:rPr lang="ru-RU" dirty="0" smtClean="0"/>
              <a:t>перестанет изменяться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457200" lvl="1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7717" t="23354" r="80644" b="73896"/>
          <a:stretch/>
        </p:blipFill>
        <p:spPr>
          <a:xfrm>
            <a:off x="3066274" y="1685926"/>
            <a:ext cx="297656" cy="280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9512" t="20150" r="78890" b="77100"/>
          <a:stretch/>
        </p:blipFill>
        <p:spPr>
          <a:xfrm>
            <a:off x="3071035" y="2114708"/>
            <a:ext cx="290513" cy="280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797" t="20234" r="80657" b="77089"/>
          <a:stretch/>
        </p:blipFill>
        <p:spPr>
          <a:xfrm>
            <a:off x="3066274" y="2552036"/>
            <a:ext cx="295274" cy="2877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63812" y="1627915"/>
            <a:ext cx="293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 черный пиксель (0)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561430" y="2063216"/>
            <a:ext cx="293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 белый пиксель (255)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3561430" y="2526643"/>
            <a:ext cx="293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 </a:t>
            </a:r>
            <a:r>
              <a:rPr lang="ru-RU" sz="1600" dirty="0"/>
              <a:t>л</a:t>
            </a:r>
            <a:r>
              <a:rPr lang="ru-RU" sz="1600" dirty="0" smtClean="0"/>
              <a:t>юбой пиксель</a:t>
            </a:r>
            <a:endParaRPr lang="en-US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664620" y="3023019"/>
            <a:ext cx="4342931" cy="5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07551" y="1377766"/>
            <a:ext cx="0" cy="486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731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err="1" smtClean="0"/>
              <a:t>Скелетизация</a:t>
            </a:r>
            <a:r>
              <a:rPr lang="ru-RU" b="1" dirty="0" smtClean="0"/>
              <a:t> изображения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sp>
        <p:nvSpPr>
          <p:cNvPr id="6" name="Rectangle 5"/>
          <p:cNvSpPr/>
          <p:nvPr/>
        </p:nvSpPr>
        <p:spPr>
          <a:xfrm>
            <a:off x="3176319" y="1655714"/>
            <a:ext cx="3446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Исходное изображение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249" t="6049" r="8681" b="5556"/>
          <a:stretch/>
        </p:blipFill>
        <p:spPr>
          <a:xfrm>
            <a:off x="7842882" y="2235427"/>
            <a:ext cx="3652586" cy="40296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56783" y="1449683"/>
            <a:ext cx="39178" cy="477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037905" y="1655714"/>
            <a:ext cx="3543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Результат </a:t>
            </a:r>
            <a:r>
              <a:rPr lang="ru-RU" sz="2000" dirty="0" err="1" smtClean="0"/>
              <a:t>скелетизации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5972" t="6296" r="8334" b="5431"/>
          <a:stretch/>
        </p:blipFill>
        <p:spPr>
          <a:xfrm>
            <a:off x="3026163" y="2235427"/>
            <a:ext cx="3746984" cy="40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6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/>
              <a:t>Алгоритм нахождения </a:t>
            </a:r>
            <a:r>
              <a:rPr lang="ru-RU" b="1" dirty="0" err="1"/>
              <a:t>минуций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5833" t="5678" r="8263" b="5433"/>
          <a:stretch/>
        </p:blipFill>
        <p:spPr>
          <a:xfrm>
            <a:off x="2592173" y="2043038"/>
            <a:ext cx="3731375" cy="4064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5903" t="6296" r="8541" b="5802"/>
          <a:stretch/>
        </p:blipFill>
        <p:spPr>
          <a:xfrm>
            <a:off x="7617834" y="2030315"/>
            <a:ext cx="3756481" cy="40771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96128" y="6312583"/>
            <a:ext cx="2932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Найденные </a:t>
            </a:r>
            <a:r>
              <a:rPr lang="ru-RU" sz="2000" dirty="0" err="1" smtClean="0"/>
              <a:t>минуции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7835071" y="6312583"/>
            <a:ext cx="3667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Окончательный результат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58915" y="1477591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Поиск </a:t>
            </a:r>
            <a:r>
              <a:rPr lang="ru-RU" sz="2000" b="1" dirty="0" err="1" smtClean="0"/>
              <a:t>минуций</a:t>
            </a:r>
            <a:r>
              <a:rPr lang="ru-RU" sz="2000" b="1" dirty="0" smtClean="0"/>
              <a:t> и их фильтрация</a:t>
            </a:r>
          </a:p>
          <a:p>
            <a:pPr marL="457200" lvl="1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42894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285328"/>
            <a:ext cx="8911687" cy="1280890"/>
          </a:xfrm>
        </p:spPr>
        <p:txBody>
          <a:bodyPr/>
          <a:lstStyle/>
          <a:p>
            <a:r>
              <a:rPr lang="ru-RU" b="1" dirty="0" smtClean="0"/>
              <a:t>Биометрическая аутентификация и идентификация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15389" y="14014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389" y="1783223"/>
            <a:ext cx="8915400" cy="22760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u="sng" dirty="0" smtClean="0"/>
              <a:t>Биометрическая аутентификация </a:t>
            </a:r>
            <a:r>
              <a:rPr lang="ru-RU" dirty="0" smtClean="0"/>
              <a:t>– </a:t>
            </a:r>
            <a:r>
              <a:rPr lang="ru-RU" dirty="0"/>
              <a:t>процесс доказательства и проверки подлинности заявленного пользователем имени, через предъявление пользователем своего </a:t>
            </a:r>
            <a:r>
              <a:rPr lang="ru-RU" dirty="0" smtClean="0"/>
              <a:t>биометрического</a:t>
            </a:r>
            <a:r>
              <a:rPr lang="ru-RU" dirty="0"/>
              <a:t> образа и путем преобразования этого образа в соответствии с заранее определенным протоколом</a:t>
            </a: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15389" y="4204531"/>
            <a:ext cx="8915400" cy="227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u="sng" dirty="0"/>
              <a:t>Биометрическая идентификация </a:t>
            </a:r>
            <a:r>
              <a:rPr lang="ru-RU" sz="2000" dirty="0"/>
              <a:t>– процесс распознавания пользователя автоматизированной системой, для чего он сообщает ей свои уникальные биометрические данные.</a:t>
            </a:r>
            <a:endParaRPr lang="en-US" sz="2000" dirty="0"/>
          </a:p>
          <a:p>
            <a:pPr marL="0" indent="0">
              <a:lnSpc>
                <a:spcPct val="150000"/>
              </a:lnSpc>
              <a:buFont typeface="Wingdings 3" charset="2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378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Сопоставление </a:t>
            </a:r>
            <a:r>
              <a:rPr lang="ru-RU" b="1" dirty="0" err="1" smtClean="0"/>
              <a:t>минуций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208" t="26890" r="48472" b="36791"/>
          <a:stretch/>
        </p:blipFill>
        <p:spPr>
          <a:xfrm>
            <a:off x="5819686" y="1871529"/>
            <a:ext cx="5965914" cy="381630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76211" y="1783222"/>
            <a:ext cx="3104297" cy="4617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Сопоставление ядер</a:t>
            </a:r>
          </a:p>
          <a:p>
            <a:r>
              <a:rPr lang="ru-RU" sz="2000" dirty="0" smtClean="0"/>
              <a:t>По всем парам </a:t>
            </a:r>
            <a:r>
              <a:rPr lang="ru-RU" sz="2000" dirty="0" err="1" smtClean="0"/>
              <a:t>минуций</a:t>
            </a:r>
            <a:r>
              <a:rPr lang="ru-RU" sz="2000" dirty="0" smtClean="0"/>
              <a:t>:</a:t>
            </a:r>
          </a:p>
          <a:p>
            <a:pPr lvl="1"/>
            <a:r>
              <a:rPr lang="ru-RU" dirty="0" smtClean="0"/>
              <a:t>Сопоставление двух </a:t>
            </a:r>
            <a:r>
              <a:rPr lang="ru-RU" dirty="0" err="1" smtClean="0"/>
              <a:t>минуций</a:t>
            </a:r>
            <a:endParaRPr lang="ru-RU" dirty="0" smtClean="0"/>
          </a:p>
          <a:p>
            <a:pPr lvl="1"/>
            <a:r>
              <a:rPr lang="ru-RU" dirty="0" smtClean="0"/>
              <a:t>Проверка соответствия остальных </a:t>
            </a:r>
            <a:r>
              <a:rPr lang="ru-RU" dirty="0" err="1" smtClean="0"/>
              <a:t>минуций</a:t>
            </a:r>
            <a:endParaRPr lang="ru-RU" dirty="0" smtClean="0"/>
          </a:p>
          <a:p>
            <a:r>
              <a:rPr lang="ru-RU" sz="2000" dirty="0"/>
              <a:t>В</a:t>
            </a:r>
            <a:r>
              <a:rPr lang="ru-RU" sz="2000" dirty="0" smtClean="0"/>
              <a:t>ыбор наилучшего сопоставления </a:t>
            </a:r>
          </a:p>
          <a:p>
            <a:r>
              <a:rPr lang="ru-RU" sz="2000" dirty="0" smtClean="0"/>
              <a:t>Принятие решения  путем отсечения по порогу</a:t>
            </a:r>
          </a:p>
          <a:p>
            <a:pPr marL="457200" lvl="1" indent="0">
              <a:buNone/>
            </a:pP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80508" y="1364761"/>
            <a:ext cx="39178" cy="477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34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42083"/>
            <a:ext cx="8922800" cy="1280890"/>
          </a:xfrm>
        </p:spPr>
        <p:txBody>
          <a:bodyPr/>
          <a:lstStyle/>
          <a:p>
            <a:r>
              <a:rPr lang="ru-RU" b="1" dirty="0" smtClean="0"/>
              <a:t>Резюме алгоритма 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89212" y="1282528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2241672" y="1501533"/>
            <a:ext cx="9193427" cy="491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ru-RU" sz="2000" dirty="0" smtClean="0"/>
              <a:t>Улучшение </a:t>
            </a:r>
            <a:r>
              <a:rPr lang="ru-RU" sz="2000" dirty="0"/>
              <a:t>качества исходного изображения отпечатка. Увеличивается резкость границ папиллярных линий</a:t>
            </a:r>
            <a:r>
              <a:rPr lang="ru-RU" sz="2000" dirty="0" smtClean="0"/>
              <a:t>. (выравнивание по освещённости, фильтры </a:t>
            </a:r>
            <a:r>
              <a:rPr lang="ru-RU" sz="2000" dirty="0" err="1"/>
              <a:t>Г</a:t>
            </a:r>
            <a:r>
              <a:rPr lang="ru-RU" sz="2000" dirty="0" err="1" smtClean="0"/>
              <a:t>абора</a:t>
            </a:r>
            <a:r>
              <a:rPr lang="ru-RU" sz="2000" dirty="0" smtClean="0"/>
              <a:t>)</a:t>
            </a:r>
            <a:endParaRPr lang="ru-RU" sz="2000" dirty="0"/>
          </a:p>
          <a:p>
            <a:pPr>
              <a:spcBef>
                <a:spcPts val="1800"/>
              </a:spcBef>
            </a:pPr>
            <a:r>
              <a:rPr lang="ru-RU" sz="2000" dirty="0" smtClean="0"/>
              <a:t>Поиск ядра и дельты. Используя например индекс Пуанкаре.</a:t>
            </a:r>
          </a:p>
          <a:p>
            <a:pPr>
              <a:spcBef>
                <a:spcPts val="1800"/>
              </a:spcBef>
            </a:pPr>
            <a:r>
              <a:rPr lang="ru-RU" sz="2000" dirty="0" smtClean="0"/>
              <a:t>Бинаризация </a:t>
            </a:r>
            <a:r>
              <a:rPr lang="ru-RU" sz="2000" dirty="0"/>
              <a:t>изображения отпечатка. Приведение к чёрно-белому </a:t>
            </a:r>
            <a:r>
              <a:rPr lang="ru-RU" sz="2000" dirty="0" smtClean="0"/>
              <a:t>изображению.</a:t>
            </a:r>
            <a:endParaRPr lang="ru-RU" sz="2000" dirty="0"/>
          </a:p>
          <a:p>
            <a:pPr>
              <a:spcBef>
                <a:spcPts val="1800"/>
              </a:spcBef>
            </a:pPr>
            <a:r>
              <a:rPr lang="ru-RU" sz="2000" dirty="0" err="1" smtClean="0"/>
              <a:t>Скелетизация</a:t>
            </a:r>
            <a:r>
              <a:rPr lang="ru-RU" sz="2000" dirty="0" smtClean="0"/>
              <a:t> </a:t>
            </a:r>
            <a:r>
              <a:rPr lang="ru-RU" sz="2000" dirty="0"/>
              <a:t>линий изображения отпечатка. Утончение производится до тех пор, пока линии не будут шириной 1 пиксель.</a:t>
            </a:r>
          </a:p>
          <a:p>
            <a:pPr>
              <a:spcBef>
                <a:spcPts val="1800"/>
              </a:spcBef>
            </a:pPr>
            <a:r>
              <a:rPr lang="ru-RU" sz="2000" dirty="0" smtClean="0"/>
              <a:t>Выделение </a:t>
            </a:r>
            <a:r>
              <a:rPr lang="ru-RU" sz="2000" dirty="0" err="1"/>
              <a:t>минуций</a:t>
            </a:r>
            <a:r>
              <a:rPr lang="ru-RU" sz="2000" dirty="0" smtClean="0"/>
              <a:t>. Формирование дескрипторов </a:t>
            </a:r>
            <a:r>
              <a:rPr lang="ru-RU" sz="2000" dirty="0" err="1" smtClean="0"/>
              <a:t>минуций</a:t>
            </a:r>
            <a:r>
              <a:rPr lang="ru-RU" sz="2000" dirty="0" smtClean="0"/>
              <a:t>. </a:t>
            </a:r>
          </a:p>
          <a:p>
            <a:pPr>
              <a:spcBef>
                <a:spcPts val="1800"/>
              </a:spcBef>
            </a:pPr>
            <a:r>
              <a:rPr lang="ru-RU" sz="2000" dirty="0" smtClean="0"/>
              <a:t>Фильтрация </a:t>
            </a:r>
            <a:r>
              <a:rPr lang="ru-RU" sz="2000" dirty="0" err="1" smtClean="0"/>
              <a:t>минуций</a:t>
            </a:r>
            <a:r>
              <a:rPr lang="ru-RU" sz="2000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ru-RU" sz="2000" dirty="0" smtClean="0"/>
              <a:t>Сопоставление ядер и </a:t>
            </a:r>
            <a:r>
              <a:rPr lang="ru-RU" sz="2000" dirty="0" err="1" smtClean="0"/>
              <a:t>минуций</a:t>
            </a:r>
            <a:r>
              <a:rPr lang="ru-RU" sz="2000" dirty="0" smtClean="0"/>
              <a:t> для аутентификации. </a:t>
            </a:r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785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42083"/>
            <a:ext cx="8922800" cy="1280890"/>
          </a:xfrm>
        </p:spPr>
        <p:txBody>
          <a:bodyPr/>
          <a:lstStyle/>
          <a:p>
            <a:r>
              <a:rPr lang="ru-RU" b="1" dirty="0" smtClean="0"/>
              <a:t>Литература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89212" y="1282528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2241672" y="1501533"/>
            <a:ext cx="9193427" cy="491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dirty="0" err="1"/>
              <a:t>Davide</a:t>
            </a:r>
            <a:r>
              <a:rPr lang="en-US" sz="2000" dirty="0"/>
              <a:t> </a:t>
            </a:r>
            <a:r>
              <a:rPr lang="en-US" sz="2000" dirty="0" err="1"/>
              <a:t>Maltoni</a:t>
            </a:r>
            <a:r>
              <a:rPr lang="en-US" sz="2000" dirty="0"/>
              <a:t>, Dario </a:t>
            </a:r>
            <a:r>
              <a:rPr lang="en-US" sz="2000" dirty="0" err="1"/>
              <a:t>Maio</a:t>
            </a:r>
            <a:r>
              <a:rPr lang="en-US" sz="2000" dirty="0"/>
              <a:t>, Anil K. Jain, </a:t>
            </a:r>
            <a:r>
              <a:rPr lang="en-US" sz="2000" dirty="0" err="1"/>
              <a:t>Salil</a:t>
            </a:r>
            <a:r>
              <a:rPr lang="en-US" sz="2000" dirty="0"/>
              <a:t> </a:t>
            </a:r>
            <a:r>
              <a:rPr lang="en-US" sz="2000" dirty="0" err="1" smtClean="0"/>
              <a:t>Prabhakar</a:t>
            </a:r>
            <a:r>
              <a:rPr lang="en-US" sz="2000" dirty="0" smtClean="0"/>
              <a:t>. Handbook </a:t>
            </a:r>
            <a:r>
              <a:rPr lang="en-US" sz="2000" dirty="0"/>
              <a:t>of Fingerprint </a:t>
            </a:r>
            <a:r>
              <a:rPr lang="en-US" sz="2000" dirty="0" smtClean="0"/>
              <a:t>Recognition. ISBN: 0387954317, 2003.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N. </a:t>
            </a:r>
            <a:r>
              <a:rPr lang="en-US" sz="2000" dirty="0" err="1"/>
              <a:t>Ratha</a:t>
            </a:r>
            <a:r>
              <a:rPr lang="en-US" sz="2000" dirty="0"/>
              <a:t> and R. </a:t>
            </a:r>
            <a:r>
              <a:rPr lang="en-US" sz="2000" dirty="0" err="1"/>
              <a:t>Bolle</a:t>
            </a:r>
            <a:r>
              <a:rPr lang="en-US" sz="2000" dirty="0"/>
              <a:t> (Eds.) Automatic Fingerprint Recognition Systems, ISBN: 0387955933, Springer , October 2003.</a:t>
            </a:r>
          </a:p>
          <a:p>
            <a:pPr>
              <a:spcBef>
                <a:spcPts val="1800"/>
              </a:spcBef>
            </a:pPr>
            <a:r>
              <a:rPr lang="ru-RU" sz="2000" dirty="0"/>
              <a:t>Шаров В. Биометрические методы компьютерной безопасности // "BYTE". – 2005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N</a:t>
            </a:r>
            <a:r>
              <a:rPr lang="en-US" sz="2000" dirty="0"/>
              <a:t>. </a:t>
            </a:r>
            <a:r>
              <a:rPr lang="en-US" sz="2000" dirty="0" err="1"/>
              <a:t>Yager</a:t>
            </a:r>
            <a:r>
              <a:rPr lang="en-US" sz="2000" dirty="0"/>
              <a:t>, A. Amin, Fingerprint Verification Based on Minutiae Features: a Review, Pattern Analysis &amp; Applications, vol. 7,2004, P. </a:t>
            </a:r>
            <a:r>
              <a:rPr lang="en-US" sz="2000" dirty="0" smtClean="0"/>
              <a:t>94-113.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Nilsson </a:t>
            </a:r>
            <a:r>
              <a:rPr lang="en-US" sz="2000" dirty="0"/>
              <a:t>K., </a:t>
            </a:r>
            <a:r>
              <a:rPr lang="en-US" sz="2000" dirty="0" err="1"/>
              <a:t>Bigun</a:t>
            </a:r>
            <a:r>
              <a:rPr lang="en-US" sz="2000" dirty="0"/>
              <a:t> J. Localization of corresponding points in fingerprints by complex filtering, </a:t>
            </a:r>
            <a:r>
              <a:rPr lang="en-US" sz="2000" dirty="0" smtClean="0"/>
              <a:t>2003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871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521292"/>
            <a:ext cx="8911687" cy="1044925"/>
          </a:xfrm>
        </p:spPr>
        <p:txBody>
          <a:bodyPr/>
          <a:lstStyle/>
          <a:p>
            <a:r>
              <a:rPr lang="ru-RU" b="1" dirty="0" smtClean="0"/>
              <a:t>Обзор биометрических признаков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15389" y="14014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 smtClean="0"/>
              <a:t>Статические</a:t>
            </a:r>
          </a:p>
          <a:p>
            <a:pPr lvl="1"/>
            <a:r>
              <a:rPr lang="ru-RU" dirty="0" smtClean="0"/>
              <a:t>Отпечатки пальцев  </a:t>
            </a:r>
          </a:p>
          <a:p>
            <a:pPr lvl="1"/>
            <a:r>
              <a:rPr lang="ru-RU" dirty="0" smtClean="0"/>
              <a:t>Геометрия лица</a:t>
            </a:r>
            <a:endParaRPr lang="en-US" dirty="0" smtClean="0"/>
          </a:p>
          <a:p>
            <a:pPr lvl="1"/>
            <a:r>
              <a:rPr lang="ru-RU" dirty="0" smtClean="0"/>
              <a:t>Геометрия руки</a:t>
            </a:r>
          </a:p>
          <a:p>
            <a:pPr lvl="1"/>
            <a:r>
              <a:rPr lang="ru-RU" dirty="0" smtClean="0"/>
              <a:t>Рисунок вен руки </a:t>
            </a:r>
          </a:p>
          <a:p>
            <a:pPr lvl="1"/>
            <a:r>
              <a:rPr lang="ru-RU" dirty="0"/>
              <a:t>Сетчатка глаза</a:t>
            </a:r>
          </a:p>
          <a:p>
            <a:pPr lvl="1"/>
            <a:r>
              <a:rPr lang="ru-RU" dirty="0" smtClean="0"/>
              <a:t>ДНК </a:t>
            </a:r>
            <a:endParaRPr lang="ru-RU" dirty="0"/>
          </a:p>
          <a:p>
            <a:r>
              <a:rPr lang="ru-RU" u="sng" dirty="0" smtClean="0"/>
              <a:t>Динамические</a:t>
            </a:r>
          </a:p>
          <a:p>
            <a:pPr lvl="1"/>
            <a:r>
              <a:rPr lang="ru-RU" dirty="0" smtClean="0"/>
              <a:t>Подпись  </a:t>
            </a:r>
          </a:p>
          <a:p>
            <a:pPr lvl="1"/>
            <a:r>
              <a:rPr lang="ru-RU" dirty="0" smtClean="0"/>
              <a:t>Голос</a:t>
            </a:r>
          </a:p>
          <a:p>
            <a:pPr lvl="1"/>
            <a:r>
              <a:rPr lang="ru-RU" dirty="0" smtClean="0"/>
              <a:t>Походка  </a:t>
            </a:r>
          </a:p>
          <a:p>
            <a:pPr lvl="1"/>
            <a:r>
              <a:rPr lang="ru-RU" dirty="0" smtClean="0"/>
              <a:t>Набор на клавиатуре </a:t>
            </a:r>
          </a:p>
          <a:p>
            <a:pPr lvl="1"/>
            <a:r>
              <a:rPr lang="ru-RU" dirty="0" smtClean="0"/>
              <a:t>Почерк</a:t>
            </a: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289867"/>
            <a:ext cx="5772150" cy="360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482067" y="1783222"/>
            <a:ext cx="4862208" cy="360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Распределение биометрического рынка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58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521292"/>
            <a:ext cx="8911687" cy="1044925"/>
          </a:xfrm>
        </p:spPr>
        <p:txBody>
          <a:bodyPr/>
          <a:lstStyle/>
          <a:p>
            <a:r>
              <a:rPr lang="ru-RU" b="1" dirty="0" smtClean="0"/>
              <a:t>Сканеры отпечатков пальцев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15389" y="14014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2715388" y="1709160"/>
            <a:ext cx="9193427" cy="4939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Оптические:</a:t>
            </a:r>
          </a:p>
          <a:p>
            <a:pPr lvl="1"/>
            <a:r>
              <a:rPr lang="ru-RU" u="sng" dirty="0" smtClean="0"/>
              <a:t>FTIR-сканеры</a:t>
            </a:r>
            <a:endParaRPr lang="ru-RU" u="sng" dirty="0"/>
          </a:p>
          <a:p>
            <a:pPr lvl="1"/>
            <a:r>
              <a:rPr lang="ru-RU" dirty="0"/>
              <a:t>Волоконные</a:t>
            </a:r>
          </a:p>
          <a:p>
            <a:pPr lvl="1"/>
            <a:r>
              <a:rPr lang="ru-RU" u="sng" dirty="0"/>
              <a:t>Оптические протяжные</a:t>
            </a:r>
          </a:p>
          <a:p>
            <a:pPr lvl="1"/>
            <a:r>
              <a:rPr lang="ru-RU" dirty="0"/>
              <a:t>Роликовые</a:t>
            </a:r>
          </a:p>
          <a:p>
            <a:pPr lvl="1"/>
            <a:r>
              <a:rPr lang="ru-RU" dirty="0"/>
              <a:t>Бесконтактные</a:t>
            </a:r>
          </a:p>
          <a:p>
            <a:r>
              <a:rPr lang="ru-RU" b="1" dirty="0"/>
              <a:t>Полупроводниковые </a:t>
            </a:r>
            <a:r>
              <a:rPr lang="ru-RU" dirty="0"/>
              <a:t>(полупроводники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меняют </a:t>
            </a:r>
            <a:r>
              <a:rPr lang="ru-RU" dirty="0"/>
              <a:t>свойства в местах контакта):</a:t>
            </a:r>
          </a:p>
          <a:p>
            <a:pPr lvl="1"/>
            <a:r>
              <a:rPr lang="ru-RU" u="sng" dirty="0"/>
              <a:t>Ёмкостные</a:t>
            </a:r>
          </a:p>
          <a:p>
            <a:pPr lvl="1"/>
            <a:r>
              <a:rPr lang="ru-RU" dirty="0"/>
              <a:t>Чувствительные к давлению</a:t>
            </a:r>
          </a:p>
          <a:p>
            <a:pPr lvl="1"/>
            <a:r>
              <a:rPr lang="ru-RU" dirty="0" err="1"/>
              <a:t>Термо</a:t>
            </a:r>
            <a:r>
              <a:rPr lang="ru-RU" dirty="0"/>
              <a:t>-сканеры</a:t>
            </a:r>
          </a:p>
          <a:p>
            <a:pPr lvl="1"/>
            <a:r>
              <a:rPr lang="ru-RU" dirty="0"/>
              <a:t>Радиочастотные</a:t>
            </a:r>
          </a:p>
          <a:p>
            <a:pPr lvl="1"/>
            <a:r>
              <a:rPr lang="ru-RU" dirty="0"/>
              <a:t>Протяжные </a:t>
            </a:r>
            <a:r>
              <a:rPr lang="ru-RU" dirty="0" err="1"/>
              <a:t>термо</a:t>
            </a:r>
            <a:r>
              <a:rPr lang="ru-RU" dirty="0"/>
              <a:t>-сканеры</a:t>
            </a:r>
          </a:p>
          <a:p>
            <a:pPr lvl="1"/>
            <a:r>
              <a:rPr lang="ru-RU" dirty="0"/>
              <a:t>Ёмкостные протяжные</a:t>
            </a:r>
          </a:p>
          <a:p>
            <a:pPr lvl="1"/>
            <a:r>
              <a:rPr lang="ru-RU" dirty="0"/>
              <a:t>Радиочастотные протяжные</a:t>
            </a:r>
          </a:p>
          <a:p>
            <a:r>
              <a:rPr lang="ru-RU" b="1" dirty="0"/>
              <a:t>Ультразвуковые</a:t>
            </a:r>
            <a:r>
              <a:rPr lang="ru-RU" dirty="0"/>
              <a:t> (ультразвук </a:t>
            </a:r>
            <a:r>
              <a:rPr lang="ru-RU" dirty="0" smtClean="0"/>
              <a:t>возвращается </a:t>
            </a:r>
            <a:r>
              <a:rPr lang="ru-RU" dirty="0"/>
              <a:t>через различные промежутки времени</a:t>
            </a:r>
            <a:r>
              <a:rPr lang="ru-RU" dirty="0" smtClean="0"/>
              <a:t>, отражаясь </a:t>
            </a:r>
            <a:r>
              <a:rPr lang="ru-RU" dirty="0"/>
              <a:t>от бороздок или линий).</a:t>
            </a:r>
          </a:p>
        </p:txBody>
      </p:sp>
      <p:pic>
        <p:nvPicPr>
          <p:cNvPr id="2050" name="Picture 2" descr="http://www.idexpert.ru/technology/images/scan_fing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126" y="1709160"/>
            <a:ext cx="2428714" cy="22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dexpert.ru/technology/images/scan_finger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2744" y="1709159"/>
            <a:ext cx="2346070" cy="22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dexpert.ru/technology/images/scan_finger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2744" y="4059675"/>
            <a:ext cx="2346069" cy="18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dexpert.ru/technology/images/scan_finger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126" y="4059675"/>
            <a:ext cx="2428714" cy="18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1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10109"/>
            <a:ext cx="9307346" cy="6720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Проблемы сравнения отпечатков пальцев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06843" y="1378209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776" t="60309" r="40119" b="13387"/>
          <a:stretch/>
        </p:blipFill>
        <p:spPr>
          <a:xfrm>
            <a:off x="8528703" y="1482491"/>
            <a:ext cx="3173737" cy="2606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343" t="60069" r="22065" b="12709"/>
          <a:stretch/>
        </p:blipFill>
        <p:spPr>
          <a:xfrm>
            <a:off x="8520158" y="4104724"/>
            <a:ext cx="3234092" cy="269780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15389" y="1655034"/>
            <a:ext cx="5350449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u="sng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62735" y="1386446"/>
            <a:ext cx="3598" cy="5373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715389" y="1655034"/>
            <a:ext cx="5484975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u="sng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715389" y="1655034"/>
            <a:ext cx="5350449" cy="753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Различное качество изображений, интенсивность, зашумленность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15389" y="2781052"/>
            <a:ext cx="5350449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u="sng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715389" y="2812161"/>
            <a:ext cx="5350449" cy="753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“</a:t>
            </a:r>
            <a:r>
              <a:rPr lang="ru-RU" sz="2000" dirty="0" smtClean="0"/>
              <a:t>Похожесть</a:t>
            </a:r>
            <a:r>
              <a:rPr lang="en-US" sz="2000" dirty="0"/>
              <a:t>” </a:t>
            </a:r>
            <a:r>
              <a:rPr lang="ru-RU" sz="2000" dirty="0"/>
              <a:t>всех отпечатков пальцев один на другой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706843" y="3933764"/>
            <a:ext cx="5350449" cy="753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Различная </a:t>
            </a:r>
            <a:r>
              <a:rPr lang="ru-RU" sz="2000" dirty="0" smtClean="0"/>
              <a:t>ориентация отпечатков на изображениях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715389" y="4972174"/>
            <a:ext cx="5350449" cy="753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Отсутствие изображения частей отпечатков пальцев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98348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Особенности отпечатка пальца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646487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 smtClean="0"/>
              <a:t>1 уровень </a:t>
            </a:r>
            <a:r>
              <a:rPr lang="ru-RU" sz="2000" u="sng" dirty="0" smtClean="0"/>
              <a:t>(глобальные признаки)</a:t>
            </a:r>
          </a:p>
          <a:p>
            <a:endParaRPr lang="ru-RU" sz="2000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8332" t="35645" r="38237" b="39719"/>
          <a:stretch/>
        </p:blipFill>
        <p:spPr>
          <a:xfrm>
            <a:off x="2793860" y="2245091"/>
            <a:ext cx="1842994" cy="183125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793860" y="4216739"/>
            <a:ext cx="1842994" cy="23720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Ядро</a:t>
            </a:r>
            <a:r>
              <a:rPr lang="en-US" dirty="0" smtClean="0"/>
              <a:t> - </a:t>
            </a:r>
            <a:r>
              <a:rPr lang="ru-RU" dirty="0"/>
              <a:t>точка отпечатка пальца, которую огибает максимальное количество папиллярных линий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5397" t="54197" r="44206" b="27743"/>
          <a:stretch/>
        </p:blipFill>
        <p:spPr>
          <a:xfrm>
            <a:off x="4857790" y="2251094"/>
            <a:ext cx="1868030" cy="1825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0828" y="4187091"/>
            <a:ext cx="1924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Дельта</a:t>
            </a:r>
            <a:r>
              <a:rPr lang="en-US" b="1" dirty="0" smtClean="0"/>
              <a:t> - </a:t>
            </a:r>
            <a:r>
              <a:rPr lang="ru-RU" dirty="0"/>
              <a:t>точка отпечатка пальца, вокруг которой папиллярные линии расходятся в трех разных направлениях</a:t>
            </a:r>
            <a:endParaRPr lang="ru-RU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0873" t="38535" r="19206" b="14198"/>
          <a:stretch/>
        </p:blipFill>
        <p:spPr>
          <a:xfrm>
            <a:off x="7336215" y="2908151"/>
            <a:ext cx="4699259" cy="1840917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7666876" y="4876171"/>
            <a:ext cx="830035" cy="360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Петля</a:t>
            </a:r>
            <a:endParaRPr lang="ru-RU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9010521" y="4876171"/>
            <a:ext cx="1362787" cy="77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Спираль (завиток)</a:t>
            </a:r>
            <a:endParaRPr lang="ru-RU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0800754" y="4876170"/>
            <a:ext cx="984846" cy="77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Дуга (арка)</a:t>
            </a:r>
            <a:endParaRPr lang="ru-RU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7895777" y="2420560"/>
            <a:ext cx="4040210" cy="36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Виды отпечатков пальцев</a:t>
            </a:r>
            <a:endParaRPr lang="ru-RU" sz="2000" dirty="0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7008456" y="2235427"/>
            <a:ext cx="60994" cy="4473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301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Особенности отпечатка пальца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655034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 smtClean="0"/>
              <a:t>2 уровень </a:t>
            </a:r>
            <a:r>
              <a:rPr lang="ru-RU" sz="2000" u="sng" dirty="0" smtClean="0"/>
              <a:t>(локальные признаки)</a:t>
            </a:r>
          </a:p>
          <a:p>
            <a:pPr lvl="1"/>
            <a:r>
              <a:rPr lang="ru-RU" b="1" dirty="0" err="1" smtClean="0"/>
              <a:t>Минуции</a:t>
            </a:r>
            <a:r>
              <a:rPr lang="ru-RU" b="1" dirty="0" smtClean="0"/>
              <a:t> - </a:t>
            </a:r>
            <a:r>
              <a:rPr lang="ru-RU" dirty="0" smtClean="0"/>
              <a:t>такие точки </a:t>
            </a:r>
            <a:r>
              <a:rPr lang="ru-RU" dirty="0"/>
              <a:t>отпечатка пальца, где </a:t>
            </a:r>
            <a:r>
              <a:rPr lang="ru-RU" dirty="0" smtClean="0"/>
              <a:t>папиллярные линии обрываются </a:t>
            </a:r>
            <a:r>
              <a:rPr lang="ru-RU" dirty="0"/>
              <a:t>или разделяется на две</a:t>
            </a:r>
            <a:endParaRPr lang="ru-RU" b="1" u="sng" dirty="0" smtClean="0"/>
          </a:p>
          <a:p>
            <a:pPr marL="0" indent="0">
              <a:buNone/>
            </a:pPr>
            <a:endParaRPr lang="ru-RU" u="sng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92173" y="4992706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b="1" dirty="0" smtClean="0"/>
              <a:t>Текстурные признаки – </a:t>
            </a:r>
            <a:r>
              <a:rPr lang="ru-RU" dirty="0" smtClean="0"/>
              <a:t>признаки, основанные на папиллярном рисунке (</a:t>
            </a:r>
            <a:r>
              <a:rPr lang="ru-RU" dirty="0" err="1" smtClean="0"/>
              <a:t>вейвлет</a:t>
            </a:r>
            <a:r>
              <a:rPr lang="ru-RU" dirty="0" smtClean="0"/>
              <a:t> преобразование, частотные признаки и т.п.)</a:t>
            </a:r>
            <a:endParaRPr lang="ru-RU" b="1" dirty="0"/>
          </a:p>
        </p:txBody>
      </p:sp>
      <p:pic>
        <p:nvPicPr>
          <p:cNvPr id="1026" name="Picture 2" descr="https://upload.wikimedia.org/wikipedia/commons/thumb/f/f1/Ridge_ending.svg/585px-Ridge_ending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7239" y="2725097"/>
            <a:ext cx="1622546" cy="16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683238" y="4469249"/>
            <a:ext cx="1328240" cy="401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Окончание</a:t>
            </a:r>
            <a:endParaRPr lang="ru-RU" dirty="0"/>
          </a:p>
        </p:txBody>
      </p:sp>
      <p:pic>
        <p:nvPicPr>
          <p:cNvPr id="1028" name="Picture 4" descr="https://upload.wikimedia.org/wikipedia/commons/thumb/2/25/Bifurcation.svg/585px-Bifurcati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153" y="2725097"/>
            <a:ext cx="1622546" cy="16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8282626" y="4469249"/>
            <a:ext cx="1391213" cy="401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Островок</a:t>
            </a:r>
            <a:endParaRPr lang="ru-RU" dirty="0"/>
          </a:p>
        </p:txBody>
      </p:sp>
      <p:pic>
        <p:nvPicPr>
          <p:cNvPr id="1030" name="Picture 6" descr="https://upload.wikimedia.org/wikipedia/commons/thumb/7/78/Short_ridge.svg/585px-Short_ridg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2626" y="2725097"/>
            <a:ext cx="1621950" cy="162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5874236" y="4469249"/>
            <a:ext cx="1557864" cy="539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Разветвление (бифуркация)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59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Особенности отпечатка пальца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655034"/>
            <a:ext cx="8915400" cy="11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/>
              <a:t>3</a:t>
            </a:r>
            <a:r>
              <a:rPr lang="ru-RU" sz="2000" b="1" u="sng" dirty="0" smtClean="0"/>
              <a:t> уровень </a:t>
            </a:r>
          </a:p>
          <a:p>
            <a:pPr lvl="1"/>
            <a:r>
              <a:rPr lang="ru-RU" b="1" dirty="0" smtClean="0"/>
              <a:t>поры </a:t>
            </a:r>
            <a:endParaRPr lang="ru-RU" u="sn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500" t="29074" r="39792" b="48333"/>
          <a:stretch/>
        </p:blipFill>
        <p:spPr>
          <a:xfrm>
            <a:off x="3211795" y="2645651"/>
            <a:ext cx="3556474" cy="35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4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738" y="502332"/>
            <a:ext cx="8911687" cy="1280890"/>
          </a:xfrm>
        </p:spPr>
        <p:txBody>
          <a:bodyPr/>
          <a:lstStyle/>
          <a:p>
            <a:r>
              <a:rPr lang="ru-RU" b="1" dirty="0" smtClean="0"/>
              <a:t>Повышения качества изображения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92173" y="1364761"/>
            <a:ext cx="9193427" cy="8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715389" y="1783222"/>
            <a:ext cx="8915400" cy="4685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u="sng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02462" y="5832910"/>
            <a:ext cx="1907763" cy="40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Оригинал</a:t>
            </a:r>
            <a:endParaRPr lang="ru-RU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61287" y="5807805"/>
            <a:ext cx="3425813" cy="661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Выравнивание</a:t>
            </a:r>
            <a:r>
              <a:rPr lang="en-US" sz="2400" dirty="0" smtClean="0"/>
              <a:t> </a:t>
            </a:r>
            <a:r>
              <a:rPr lang="ru-RU" sz="2400" dirty="0" smtClean="0"/>
              <a:t>по интенсивности</a:t>
            </a:r>
            <a:endParaRPr lang="ru-RU" sz="2400" dirty="0"/>
          </a:p>
        </p:txBody>
      </p:sp>
      <p:pic>
        <p:nvPicPr>
          <p:cNvPr id="8194" name="Picture 2" descr="https://upload.wikimedia.org/wikipedia/commons/9/9a/Gray_dactylograp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312" y="1783222"/>
            <a:ext cx="3502888" cy="38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904" t="6048" r="8471" b="5309"/>
          <a:stretch/>
        </p:blipFill>
        <p:spPr>
          <a:xfrm>
            <a:off x="7586623" y="1778158"/>
            <a:ext cx="3500477" cy="38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17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15445</TotalTime>
  <Words>563</Words>
  <Application>Microsoft Office PowerPoint</Application>
  <PresentationFormat>Произвольный</PresentationFormat>
  <Paragraphs>132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Wisp</vt:lpstr>
      <vt:lpstr>Слайд 1</vt:lpstr>
      <vt:lpstr>Биометрическая аутентификация и идентификация</vt:lpstr>
      <vt:lpstr>Обзор биометрических признаков</vt:lpstr>
      <vt:lpstr>Сканеры отпечатков пальцев</vt:lpstr>
      <vt:lpstr>Проблемы сравнения отпечатков пальцев</vt:lpstr>
      <vt:lpstr>Особенности отпечатка пальца</vt:lpstr>
      <vt:lpstr>Особенности отпечатка пальца</vt:lpstr>
      <vt:lpstr>Особенности отпечатка пальца</vt:lpstr>
      <vt:lpstr>Повышения качества изображения</vt:lpstr>
      <vt:lpstr>Фильтры Габора</vt:lpstr>
      <vt:lpstr>Фильтры Габора</vt:lpstr>
      <vt:lpstr>Алгоритм нахождения ядра и дельты</vt:lpstr>
      <vt:lpstr>Алгоритм нахождения ядра и дельты</vt:lpstr>
      <vt:lpstr>Алгоритм нахождения ядра и дельты</vt:lpstr>
      <vt:lpstr>Примеры нахождения ядра и дельты</vt:lpstr>
      <vt:lpstr>Алгоритм нахождения минуций</vt:lpstr>
      <vt:lpstr>Скелетизация изображения</vt:lpstr>
      <vt:lpstr>Скелетизация изображения</vt:lpstr>
      <vt:lpstr>Алгоритм нахождения минуций</vt:lpstr>
      <vt:lpstr>Сопоставление минуций</vt:lpstr>
      <vt:lpstr>Резюме алгоритма </vt:lpstr>
      <vt:lpstr>Литература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Artyom Shklovets</dc:creator>
  <cp:lastModifiedBy>arty</cp:lastModifiedBy>
  <cp:revision>167</cp:revision>
  <dcterms:created xsi:type="dcterms:W3CDTF">2015-03-16T11:08:31Z</dcterms:created>
  <dcterms:modified xsi:type="dcterms:W3CDTF">2015-09-12T04:55:32Z</dcterms:modified>
</cp:coreProperties>
</file>