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0" r:id="rId2"/>
    <p:sldId id="375" r:id="rId3"/>
    <p:sldId id="426" r:id="rId4"/>
    <p:sldId id="427" r:id="rId5"/>
    <p:sldId id="376" r:id="rId6"/>
    <p:sldId id="401" r:id="rId7"/>
    <p:sldId id="402" r:id="rId8"/>
    <p:sldId id="409" r:id="rId9"/>
    <p:sldId id="403" r:id="rId10"/>
    <p:sldId id="404" r:id="rId11"/>
    <p:sldId id="419" r:id="rId12"/>
    <p:sldId id="418" r:id="rId13"/>
    <p:sldId id="412" r:id="rId14"/>
    <p:sldId id="425" r:id="rId15"/>
    <p:sldId id="410" r:id="rId16"/>
    <p:sldId id="385" r:id="rId17"/>
    <p:sldId id="331" r:id="rId18"/>
    <p:sldId id="397" r:id="rId19"/>
    <p:sldId id="424" r:id="rId20"/>
    <p:sldId id="377" r:id="rId21"/>
    <p:sldId id="390" r:id="rId22"/>
    <p:sldId id="378" r:id="rId23"/>
    <p:sldId id="408" r:id="rId24"/>
    <p:sldId id="386" r:id="rId25"/>
    <p:sldId id="411" r:id="rId26"/>
    <p:sldId id="392" r:id="rId27"/>
    <p:sldId id="420" r:id="rId28"/>
    <p:sldId id="394" r:id="rId29"/>
    <p:sldId id="406" r:id="rId30"/>
    <p:sldId id="399" r:id="rId31"/>
    <p:sldId id="379" r:id="rId32"/>
    <p:sldId id="400" r:id="rId33"/>
    <p:sldId id="415" r:id="rId34"/>
    <p:sldId id="380" r:id="rId35"/>
    <p:sldId id="413" r:id="rId36"/>
    <p:sldId id="422" r:id="rId37"/>
    <p:sldId id="423" r:id="rId38"/>
    <p:sldId id="417" r:id="rId39"/>
    <p:sldId id="416" r:id="rId40"/>
    <p:sldId id="35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ahoma" charset="0"/>
        <a:ea typeface="Arial" charset="0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ahoma" charset="0"/>
        <a:ea typeface="Arial" charset="0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ahoma" charset="0"/>
        <a:ea typeface="Arial" charset="0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ahoma" charset="0"/>
        <a:ea typeface="Arial" charset="0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ahoma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88D5"/>
    <a:srgbClr val="FF5050"/>
    <a:srgbClr val="FF6600"/>
    <a:srgbClr val="5D7E9D"/>
    <a:srgbClr val="800040"/>
    <a:srgbClr val="4F2270"/>
    <a:srgbClr val="000066"/>
    <a:srgbClr val="080808"/>
    <a:srgbClr val="F2FD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6013" autoAdjust="0"/>
  </p:normalViewPr>
  <p:slideViewPr>
    <p:cSldViewPr snapToObjects="1">
      <p:cViewPr>
        <p:scale>
          <a:sx n="66" d="100"/>
          <a:sy n="66" d="100"/>
        </p:scale>
        <p:origin x="-1824" y="-60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046" y="-10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E23ED7-5D53-4549-B602-399BAC01B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90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60357A-5F49-894D-B9DA-C1814C700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127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4F016C8C-BB4B-B741-9343-3B1D1C2F098B}" type="slidenum">
              <a:rPr kumimoji="0" lang="en-US" sz="1200">
                <a:latin typeface="Arial" charset="0"/>
              </a:rPr>
              <a:pPr/>
              <a:t>1</a:t>
            </a:fld>
            <a:endParaRPr kumimoji="0"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10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11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12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13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14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15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16</a:t>
            </a:fld>
            <a:endParaRPr kumimoji="0" lang="en-US" sz="1200" dirty="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4F016C8C-BB4B-B741-9343-3B1D1C2F098B}" type="slidenum">
              <a:rPr kumimoji="0" lang="en-US" sz="1200">
                <a:latin typeface="Arial" charset="0"/>
              </a:rPr>
              <a:pPr/>
              <a:t>17</a:t>
            </a:fld>
            <a:endParaRPr kumimoji="0"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4F016C8C-BB4B-B741-9343-3B1D1C2F098B}" type="slidenum">
              <a:rPr kumimoji="0" lang="en-US" sz="1200">
                <a:latin typeface="Arial" charset="0"/>
              </a:rPr>
              <a:pPr/>
              <a:t>18</a:t>
            </a:fld>
            <a:endParaRPr kumimoji="0"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4F016C8C-BB4B-B741-9343-3B1D1C2F098B}" type="slidenum">
              <a:rPr kumimoji="0" lang="en-US" sz="1200">
                <a:latin typeface="Arial" charset="0"/>
              </a:rPr>
              <a:pPr/>
              <a:t>19</a:t>
            </a:fld>
            <a:endParaRPr kumimoji="0"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2</a:t>
            </a:fld>
            <a:endParaRPr kumimoji="0" lang="en-US" sz="1200" dirty="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20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21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22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23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24</a:t>
            </a:fld>
            <a:endParaRPr kumimoji="0" lang="en-US" sz="1200" dirty="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25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26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27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28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29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4F016C8C-BB4B-B741-9343-3B1D1C2F098B}" type="slidenum">
              <a:rPr kumimoji="0" lang="en-US" sz="1200">
                <a:latin typeface="Arial" charset="0"/>
              </a:rPr>
              <a:pPr/>
              <a:t>3</a:t>
            </a:fld>
            <a:endParaRPr kumimoji="0"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30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31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32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33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34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35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36</a:t>
            </a:fld>
            <a:endParaRPr kumimoji="0" lang="en-US" sz="1200" dirty="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37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38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39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4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5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6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7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8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8B52BCF3-3E3F-4846-9690-9DD63389BE71}" type="slidenum">
              <a:rPr kumimoji="0" lang="en-US" sz="1200">
                <a:latin typeface="Arial" charset="0"/>
              </a:rPr>
              <a:pPr/>
              <a:t>9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atoms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sz="1800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3BA0-D179-E843-B68E-FBCD9E00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05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326C-6708-854D-A6B6-9D2E63242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77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18C4-A9BF-F64B-B0E1-20DBF6C91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1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17C68-307E-B24B-80B1-4684DE21E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126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AAED8-8A1A-1C4C-919C-014A25306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79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FD9A1-C6BD-B54B-BBFC-A61B22B56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75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6EB9-CA98-EA4C-A9AB-067A44AB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89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8E21-C6AE-EC4C-92BA-B119DD0A8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7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8061-A19F-F34B-A595-584BF8C85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13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148E-95E8-6140-AEDA-32ECEB4B5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41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7714B-9C3B-3142-82C1-B5CACEB62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02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4E08C-27BE-954A-A386-0F0850E3D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65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C97D-CE7A-E641-BDF7-7884C4782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3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0" y="-14288"/>
            <a:ext cx="9163050" cy="6735763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7" name="Picture 18" descr="atoms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FD6446-E93E-5445-A2BC-3B9183EBB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anticforce.net/ru/blog/article/10-problem-analiza-tonalnost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hyperlink" Target="http://www.semanticforce.net/ru/blog/article/trudnosti-raspoznaniya-tonalnosti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avidmccandless.com/" TargetMode="Externa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berryap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6"/>
          <p:cNvSpPr/>
          <p:nvPr/>
        </p:nvSpPr>
        <p:spPr bwMode="auto">
          <a:xfrm>
            <a:off x="6480212" y="2987275"/>
            <a:ext cx="3204356" cy="621746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770" y="4273044"/>
            <a:ext cx="9144000" cy="2584956"/>
          </a:xfrm>
          <a:prstGeom prst="rect">
            <a:avLst/>
          </a:prstGeom>
          <a:solidFill>
            <a:schemeClr val="bg1">
              <a:alpha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410" name="Rectangle 48"/>
          <p:cNvSpPr>
            <a:spLocks noChangeArrowheads="1"/>
          </p:cNvSpPr>
          <p:nvPr/>
        </p:nvSpPr>
        <p:spPr bwMode="auto">
          <a:xfrm>
            <a:off x="0" y="773113"/>
            <a:ext cx="9144000" cy="19970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411" name="Text Box 50"/>
          <p:cNvSpPr txBox="1">
            <a:spLocks noChangeArrowheads="1"/>
          </p:cNvSpPr>
          <p:nvPr/>
        </p:nvSpPr>
        <p:spPr bwMode="auto">
          <a:xfrm>
            <a:off x="0" y="1232756"/>
            <a:ext cx="8980025" cy="177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ru-RU" sz="32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Анализ эмоциональной окраски и тональности оценочных </a:t>
            </a:r>
            <a:r>
              <a:rPr kumimoji="0" lang="ru-RU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высказываний</a:t>
            </a:r>
            <a:r>
              <a:rPr kumimoji="0"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.</a:t>
            </a:r>
            <a:br>
              <a:rPr kumimoji="0"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kumimoji="0" lang="uk-UA" sz="2500" b="1" dirty="0" smtClean="0">
                <a:solidFill>
                  <a:srgbClr val="5D7E9D"/>
                </a:solidFill>
                <a:latin typeface="Calibri" charset="0"/>
                <a:cs typeface="Calibri" charset="0"/>
              </a:rPr>
              <a:t>У</a:t>
            </a:r>
            <a:r>
              <a:rPr kumimoji="0" lang="ru-RU" sz="2500" b="1" dirty="0" smtClean="0">
                <a:solidFill>
                  <a:srgbClr val="5D7E9D"/>
                </a:solidFill>
                <a:latin typeface="Calibri" charset="0"/>
                <a:cs typeface="Calibri" charset="0"/>
              </a:rPr>
              <a:t>чет </a:t>
            </a:r>
            <a:r>
              <a:rPr kumimoji="0" lang="ru-RU" sz="2500" b="1" dirty="0">
                <a:solidFill>
                  <a:srgbClr val="5D7E9D"/>
                </a:solidFill>
                <a:latin typeface="Calibri" charset="0"/>
                <a:cs typeface="Calibri" charset="0"/>
              </a:rPr>
              <a:t>иерархий объектов и их свойств. Аспекты визуализации.</a:t>
            </a:r>
            <a:r>
              <a:rPr kumimoji="0" lang="en-US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uk-UA" sz="2000" b="1" dirty="0" smtClean="0">
                <a:solidFill>
                  <a:srgbClr val="5D7E9D"/>
                </a:solidFill>
                <a:latin typeface="Calibri" charset="0"/>
              </a:rPr>
              <a:t> </a:t>
            </a:r>
            <a:endParaRPr kumimoji="0" lang="en-US" sz="2000" b="1" dirty="0" smtClean="0">
              <a:solidFill>
                <a:srgbClr val="5D7E9D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sz="28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                      </a:t>
            </a:r>
            <a:endParaRPr kumimoji="0" lang="en-US" sz="28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414" name="Text Box 37"/>
          <p:cNvSpPr txBox="1">
            <a:spLocks noChangeArrowheads="1"/>
          </p:cNvSpPr>
          <p:nvPr/>
        </p:nvSpPr>
        <p:spPr bwMode="auto">
          <a:xfrm>
            <a:off x="443375" y="5805275"/>
            <a:ext cx="8478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b="1" dirty="0" smtClean="0">
                <a:solidFill>
                  <a:srgbClr val="5D7E9D"/>
                </a:solidFill>
                <a:latin typeface="Calibri" charset="0"/>
              </a:rPr>
              <a:t>www.semanticforce.net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kumimoji="0" lang="en-US" b="1" dirty="0" smtClean="0">
                <a:solidFill>
                  <a:srgbClr val="5D7E9D"/>
                </a:solidFill>
                <a:latin typeface="Calibri" charset="0"/>
              </a:rPr>
              <a:t>www.blueberryapi.com</a:t>
            </a:r>
            <a:endParaRPr kumimoji="0" lang="en-US" b="1" dirty="0">
              <a:solidFill>
                <a:srgbClr val="5D7E9D"/>
              </a:solidFill>
              <a:latin typeface="Calibri" charset="0"/>
            </a:endParaRPr>
          </a:p>
        </p:txBody>
      </p:sp>
      <p:sp>
        <p:nvSpPr>
          <p:cNvPr id="2" name="AutoShape 2" descr="https://mail-attachment.googleusercontent.com/attachment/u/1/?ui=2&amp;ik=76305520cf&amp;view=att&amp;th=13837cf1fb72916e&amp;attid=0.1&amp;disp=inline&amp;realattid=f_h4146qc71&amp;safe=1&amp;zw&amp;saduie=AG9B_P9Rfm2bdNvxDixADXhdXeTR&amp;sadet=1340977085698&amp;sads=DLq_siE9oQjCgBbkgVk2a80VzN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1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54"/>
          <p:cNvSpPr txBox="1">
            <a:spLocks noChangeArrowheads="1"/>
          </p:cNvSpPr>
          <p:nvPr/>
        </p:nvSpPr>
        <p:spPr bwMode="auto">
          <a:xfrm>
            <a:off x="425913" y="5002000"/>
            <a:ext cx="84788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ru-RU" sz="2800" b="1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kumimoji="0" lang="en-US" sz="2800" b="1" dirty="0">
                <a:solidFill>
                  <a:schemeClr val="bg1"/>
                </a:solidFill>
                <a:latin typeface="Calibri" charset="0"/>
              </a:rPr>
              <a:t>SemanticForce</a:t>
            </a:r>
            <a:r>
              <a:rPr kumimoji="0" lang="en-US" b="1" dirty="0">
                <a:solidFill>
                  <a:schemeClr val="bg1"/>
                </a:solidFill>
                <a:latin typeface="Calibri" charset="0"/>
              </a:rPr>
              <a:t/>
            </a:r>
            <a:br>
              <a:rPr kumimoji="0" lang="en-US" b="1" dirty="0">
                <a:solidFill>
                  <a:schemeClr val="bg1"/>
                </a:solidFill>
                <a:latin typeface="Calibri" charset="0"/>
              </a:rPr>
            </a:br>
            <a:r>
              <a:rPr kumimoji="0" lang="en-US" b="1" dirty="0" smtClean="0">
                <a:solidFill>
                  <a:schemeClr val="bg1"/>
                </a:solidFill>
                <a:latin typeface="Calibri" charset="0"/>
              </a:rPr>
              <a:t>25</a:t>
            </a:r>
            <a:r>
              <a:rPr kumimoji="0" lang="uk-UA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kumimoji="0" lang="uk-UA" b="1" dirty="0" err="1" smtClean="0">
                <a:solidFill>
                  <a:schemeClr val="bg1"/>
                </a:solidFill>
                <a:latin typeface="Calibri" charset="0"/>
              </a:rPr>
              <a:t>октября</a:t>
            </a:r>
            <a:r>
              <a:rPr kumimoji="0" lang="ru-RU" b="1" dirty="0" smtClean="0">
                <a:solidFill>
                  <a:schemeClr val="bg1"/>
                </a:solidFill>
                <a:latin typeface="Calibri" charset="0"/>
              </a:rPr>
              <a:t> 201</a:t>
            </a:r>
            <a:r>
              <a:rPr kumimoji="0" lang="uk-UA" b="1" dirty="0" smtClean="0">
                <a:solidFill>
                  <a:schemeClr val="bg1"/>
                </a:solidFill>
                <a:latin typeface="Calibri" charset="0"/>
              </a:rPr>
              <a:t>4</a:t>
            </a:r>
            <a:endParaRPr kumimoji="0" lang="en-US" sz="28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8750" y="30753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AI UKRAINE'14</a:t>
            </a:r>
            <a:endParaRPr lang="uk-UA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2051" y="5205056"/>
            <a:ext cx="3214940" cy="85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None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Мне нравится Apple. 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  <a:buNone/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Я </a:t>
            </a:r>
            <a:r>
              <a:rPr lang="ru-RU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хочу купить себе новый IPad.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	Когда </a:t>
            </a:r>
            <a:r>
              <a:rPr lang="ru-RU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он выходит?</a:t>
            </a:r>
            <a:endParaRPr lang="uk-UA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 flipH="1">
            <a:off x="925992" y="4545124"/>
            <a:ext cx="1477486" cy="327279"/>
          </a:xfrm>
          <a:prstGeom prst="wedgeRoundRectCallout">
            <a:avLst>
              <a:gd name="adj1" fmla="val -66363"/>
              <a:gd name="adj2" fmla="val 152611"/>
              <a:gd name="adj3" fmla="val 16667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352849" y="5229200"/>
            <a:ext cx="1333695" cy="255002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240032" y="4545124"/>
            <a:ext cx="1290607" cy="327279"/>
          </a:xfrm>
          <a:prstGeom prst="wedgeRoundRectCallout">
            <a:avLst>
              <a:gd name="adj1" fmla="val -66363"/>
              <a:gd name="adj2" fmla="val 152611"/>
              <a:gd name="adj3" fmla="val 16667"/>
            </a:avLst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684997" y="5229200"/>
            <a:ext cx="572225" cy="255002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8924" y="4557003"/>
            <a:ext cx="1180029" cy="321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Тональность</a:t>
            </a:r>
            <a:endParaRPr lang="uk-UA" sz="1400" dirty="0"/>
          </a:p>
        </p:txBody>
      </p:sp>
      <p:sp>
        <p:nvSpPr>
          <p:cNvPr id="19" name="Rectangle 18"/>
          <p:cNvSpPr/>
          <p:nvPr/>
        </p:nvSpPr>
        <p:spPr>
          <a:xfrm>
            <a:off x="3452333" y="4547808"/>
            <a:ext cx="996860" cy="321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Компания</a:t>
            </a:r>
            <a:endParaRPr lang="uk-UA" sz="140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1493439" y="5514258"/>
            <a:ext cx="1121926" cy="255002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009033" y="5514258"/>
            <a:ext cx="1111273" cy="255002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262739" y="5813331"/>
            <a:ext cx="1790410" cy="255002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 flipH="1">
            <a:off x="3114045" y="6281114"/>
            <a:ext cx="1043690" cy="327279"/>
          </a:xfrm>
          <a:prstGeom prst="wedgeRoundRectCallout">
            <a:avLst>
              <a:gd name="adj1" fmla="val 54340"/>
              <a:gd name="adj2" fmla="val -116074"/>
              <a:gd name="adj3" fmla="val 16667"/>
            </a:avLst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93639" y="6284357"/>
            <a:ext cx="766892" cy="321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Вопрос</a:t>
            </a:r>
            <a:endParaRPr lang="uk-UA" sz="1400" dirty="0"/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3924080" y="5081941"/>
            <a:ext cx="1173185" cy="327279"/>
          </a:xfrm>
          <a:prstGeom prst="wedgeRoundRectCallout">
            <a:avLst>
              <a:gd name="adj1" fmla="val -57869"/>
              <a:gd name="adj2" fmla="val 89822"/>
              <a:gd name="adj3" fmla="val 16667"/>
            </a:avLst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5932" y="5085184"/>
            <a:ext cx="850510" cy="321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Продукт</a:t>
            </a:r>
            <a:endParaRPr lang="uk-UA" sz="1400" dirty="0"/>
          </a:p>
        </p:txBody>
      </p:sp>
      <p:sp>
        <p:nvSpPr>
          <p:cNvPr id="27" name="Rounded Rectangular Callout 26"/>
          <p:cNvSpPr/>
          <p:nvPr/>
        </p:nvSpPr>
        <p:spPr bwMode="auto">
          <a:xfrm flipH="1">
            <a:off x="467544" y="6126057"/>
            <a:ext cx="1353357" cy="327279"/>
          </a:xfrm>
          <a:prstGeom prst="wedgeRoundRectCallout">
            <a:avLst>
              <a:gd name="adj1" fmla="val -65014"/>
              <a:gd name="adj2" fmla="val -157212"/>
              <a:gd name="adj3" fmla="val 16667"/>
            </a:avLst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4316" y="6129300"/>
            <a:ext cx="1110002" cy="321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Намерение</a:t>
            </a:r>
            <a:endParaRPr lang="uk-UA" sz="1400" dirty="0"/>
          </a:p>
        </p:txBody>
      </p:sp>
      <p:pic>
        <p:nvPicPr>
          <p:cNvPr id="29" name="Picture 4" descr="http://www.renault-portal.ru/im/renault-duster-dacia-salon-foto-interior/renault-duster-dacia-salon-foto-interior-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17"/>
          <a:stretch/>
        </p:blipFill>
        <p:spPr bwMode="auto">
          <a:xfrm>
            <a:off x="15770" y="2999393"/>
            <a:ext cx="1775290" cy="10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lig\Desktop\ustroistv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720" y="2999393"/>
            <a:ext cx="1011863" cy="10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7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Entity/Feature Level  &amp;  </a:t>
            </a:r>
            <a:r>
              <a:rPr lang="en-US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Weight</a:t>
            </a: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649" y="1412776"/>
            <a:ext cx="85939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Представляет собой взвешенную 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структуру (иерархию) компонент (факторов) учитывая важность (вес) каждого элемента.</a:t>
            </a:r>
          </a:p>
          <a:p>
            <a:pPr>
              <a:buNone/>
              <a:defRPr/>
            </a:pPr>
            <a:endParaRPr lang="ru-RU" sz="1800" dirty="0">
              <a:solidFill>
                <a:schemeClr val="bg1"/>
              </a:solidFill>
              <a:latin typeface="Calibri" charset="0"/>
              <a:cs typeface="Calibri" pitchFamily="34" charset="0"/>
            </a:endParaRP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charset="0"/>
                <a:cs typeface="Calibri" pitchFamily="34" charset="0"/>
              </a:rPr>
              <a:t>Возможны несколько методологий взвешивания факторов:</a:t>
            </a:r>
            <a:endParaRPr lang="uk-UA" sz="5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 количеству упоминаний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 количеству вопросов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количеству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сравнений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еще более 10-ти методологий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ru-RU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Ваш вариант?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uk-UA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3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6"/>
          <p:cNvSpPr/>
          <p:nvPr/>
        </p:nvSpPr>
        <p:spPr bwMode="auto">
          <a:xfrm>
            <a:off x="-1389650" y="3969060"/>
            <a:ext cx="7453027" cy="1296144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52172"/>
            <a:ext cx="84788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Проблематика взвешивания </a:t>
            </a:r>
            <a:b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ранжирования</a:t>
            </a:r>
            <a:endParaRPr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649" y="1412776"/>
            <a:ext cx="8593963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 анализе данных в режиме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real-time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или</a:t>
            </a:r>
            <a:r>
              <a:rPr lang="uk-UA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приближенном к нему (да и исторических данных в том числе) возникает ряд вопросов: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какой массив выбрать для расчета весов:</a:t>
            </a:r>
            <a:endParaRPr lang="ru-RU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источник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период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учитывать только свой бренд или же еще конкурентов?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как часто пересчитывать веса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ru-RU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 отображении результатов в конечного пользователя</a:t>
            </a:r>
            <a:br>
              <a:rPr lang="ru-RU" sz="1800" dirty="0" smtClean="0">
                <a:latin typeface="Calibri" pitchFamily="34" charset="0"/>
                <a:cs typeface="Calibri" pitchFamily="34" charset="0"/>
              </a:rPr>
            </a:b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может возникнуть вопрос, почему компонент с большим </a:t>
            </a:r>
            <a:br>
              <a:rPr lang="ru-RU" sz="1800" dirty="0" smtClean="0">
                <a:latin typeface="Calibri" pitchFamily="34" charset="0"/>
                <a:cs typeface="Calibri" pitchFamily="34" charset="0"/>
              </a:rPr>
            </a:br>
            <a:r>
              <a:rPr lang="ru-RU" sz="1800" dirty="0" smtClean="0">
                <a:latin typeface="Calibri" pitchFamily="34" charset="0"/>
                <a:cs typeface="Calibri" pitchFamily="34" charset="0"/>
              </a:rPr>
              <a:t>числом упоминаний отображен (ранжирован) ниже, </a:t>
            </a:r>
            <a:br>
              <a:rPr lang="ru-RU" sz="1800" dirty="0" smtClean="0">
                <a:latin typeface="Calibri" pitchFamily="34" charset="0"/>
                <a:cs typeface="Calibri" pitchFamily="34" charset="0"/>
              </a:rPr>
            </a:br>
            <a:r>
              <a:rPr lang="ru-RU" sz="1800" dirty="0" smtClean="0">
                <a:latin typeface="Calibri" pitchFamily="34" charset="0"/>
                <a:cs typeface="Calibri" pitchFamily="34" charset="0"/>
              </a:rPr>
              <a:t>чем тот у которого упоминаний меньше?</a:t>
            </a:r>
          </a:p>
          <a:p>
            <a:pPr>
              <a:buNone/>
              <a:defRPr/>
            </a:pPr>
            <a:endParaRPr lang="ru-RU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Вопрос: как отображать веса (важность)?</a:t>
            </a:r>
          </a:p>
        </p:txBody>
      </p:sp>
      <p:pic>
        <p:nvPicPr>
          <p:cNvPr id="1026" name="Picture 2" descr="http://www.lsp.net/cat-weighting-tool/img/cat_weighting_tool_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164" y="3733866"/>
            <a:ext cx="2922815" cy="22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23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4" descr="Renault Duster - Customer Experience 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1741"/>
            <a:ext cx="9144000" cy="6464403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Customer 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Journey Mapping</a:t>
            </a:r>
            <a:endParaRPr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6"/>
          <p:cNvSpPr/>
          <p:nvPr/>
        </p:nvSpPr>
        <p:spPr bwMode="auto">
          <a:xfrm>
            <a:off x="-252537" y="4897910"/>
            <a:ext cx="7848873" cy="799342"/>
          </a:xfrm>
          <a:prstGeom prst="roundRect">
            <a:avLst>
              <a:gd name="adj" fmla="val 5786"/>
            </a:avLst>
          </a:prstGeom>
          <a:solidFill>
            <a:schemeClr val="tx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649" y="4973280"/>
            <a:ext cx="85939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Один 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из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вариантов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визуализации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взвешенной карты факторов </a:t>
            </a:r>
            <a:br>
              <a:rPr lang="ru-RU" sz="1800" dirty="0" smtClean="0">
                <a:solidFill>
                  <a:schemeClr val="bg1"/>
                </a:solidFill>
                <a:latin typeface="Calibri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на </a:t>
            </a: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различных этапах потребительского 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цикла.</a:t>
            </a:r>
            <a:endParaRPr lang="ru-RU" sz="180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4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uk-UA" sz="2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Эмоциональная</a:t>
            </a:r>
            <a:r>
              <a:rPr lang="uk-UA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модель </a:t>
            </a:r>
            <a:r>
              <a:rPr lang="en-US" sz="2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BlueberryAPI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693" y="1088740"/>
            <a:ext cx="859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Модель </a:t>
            </a:r>
            <a:r>
              <a:rPr lang="en-US" sz="1800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BlueberryAPI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uk-UA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основана на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модифицированной модели </a:t>
            </a:r>
            <a:r>
              <a:rPr lang="ru-RU" sz="1800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Келлермана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-</a:t>
            </a:r>
            <a:r>
              <a:rPr lang="ru-RU" sz="1800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Плутчика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Позволяет детектировать 18-ть типов эмоций.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6471" y="2125607"/>
            <a:ext cx="2331627" cy="40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098" y="2125608"/>
            <a:ext cx="2308398" cy="40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http://psy-diagnoz.com/images/r-plutchi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757" y="2125125"/>
            <a:ext cx="3999698" cy="40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90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27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2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Hachi</a:t>
            </a:r>
            <a:r>
              <a:rPr lang="en-US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 Dog’s Tale</a:t>
            </a:r>
            <a:r>
              <a:rPr lang="ru-RU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Stream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©2014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30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Анализ</a:t>
            </a:r>
            <a:r>
              <a:rPr lang="uk-UA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эмоциональной</a:t>
            </a:r>
            <a:r>
              <a:rPr lang="uk-UA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окраски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649" y="5265204"/>
            <a:ext cx="85939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Анализ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э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моциональной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окраски, 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как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и 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тональности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применим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br>
              <a:rPr lang="uk-UA" sz="1800" dirty="0" smtClean="0">
                <a:solidFill>
                  <a:schemeClr val="bg1"/>
                </a:solidFill>
                <a:latin typeface="Calibri" charset="0"/>
              </a:rPr>
            </a:b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ко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всем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уровням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анализа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соо</a:t>
            </a:r>
            <a:r>
              <a:rPr lang="uk-UA" sz="1800" dirty="0" err="1">
                <a:solidFill>
                  <a:schemeClr val="bg1"/>
                </a:solidFill>
                <a:latin typeface="Calibri" charset="0"/>
              </a:rPr>
              <a:t>б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щений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.</a:t>
            </a:r>
            <a:endParaRPr lang="ru-RU" sz="18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26035"/>
          <a:stretch/>
        </p:blipFill>
        <p:spPr bwMode="auto">
          <a:xfrm>
            <a:off x="0" y="1124744"/>
            <a:ext cx="9144000" cy="186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b="26830"/>
          <a:stretch/>
        </p:blipFill>
        <p:spPr bwMode="auto">
          <a:xfrm>
            <a:off x="0" y="3176972"/>
            <a:ext cx="9144000" cy="185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011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43649" y="1566747"/>
            <a:ext cx="85939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Анализ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оценочных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uk-UA" sz="20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высказываний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lang="uk-UA" sz="20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Примеры</a:t>
            </a:r>
            <a:r>
              <a:rPr lang="uk-UA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uk-UA" sz="20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автоматического</a:t>
            </a:r>
            <a:r>
              <a:rPr lang="uk-UA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uk-UA" sz="20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анализа</a:t>
            </a:r>
            <a:endParaRPr lang="ru-RU" sz="2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Проблемы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визуализации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Ма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сштабирование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96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AutoShape 2" descr="https://mail-attachment.googleusercontent.com/attachment/u/1/?ui=2&amp;ik=76305520cf&amp;view=att&amp;th=13837cf1fb72916e&amp;attid=0.1&amp;disp=inline&amp;realattid=f_h4146qc71&amp;safe=1&amp;zw&amp;saduie=AG9B_P9Rfm2bdNvxDixADXhdXeTR&amp;sadet=1340977085698&amp;sads=DLq_siE9oQjCgBbkgVk2a80VzN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75679" y="2817773"/>
            <a:ext cx="6012488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Мне нравится Apple. 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Я 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хочу купить себе новый IPad. </a:t>
            </a: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	Когда 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он выходит?</a:t>
            </a:r>
            <a:endParaRPr lang="uk-UA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 flipH="1">
            <a:off x="1198351" y="1665645"/>
            <a:ext cx="2763152" cy="612068"/>
          </a:xfrm>
          <a:prstGeom prst="wedgeRoundRectCallout">
            <a:avLst>
              <a:gd name="adj1" fmla="val -66363"/>
              <a:gd name="adj2" fmla="val 152611"/>
              <a:gd name="adj3" fmla="val 16667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5641" y="2880935"/>
            <a:ext cx="2494238" cy="476898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5526001" y="1665645"/>
            <a:ext cx="2413656" cy="612068"/>
          </a:xfrm>
          <a:prstGeom prst="wedgeRoundRectCallout">
            <a:avLst>
              <a:gd name="adj1" fmla="val -66363"/>
              <a:gd name="adj2" fmla="val 152611"/>
              <a:gd name="adj3" fmla="val 16667"/>
            </a:avLst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815883" y="2880935"/>
            <a:ext cx="1070158" cy="476898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8886" y="1740846"/>
            <a:ext cx="1802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Тональность</a:t>
            </a:r>
            <a:endParaRPr lang="uk-UA" dirty="0"/>
          </a:p>
        </p:txBody>
      </p:sp>
      <p:sp>
        <p:nvSpPr>
          <p:cNvPr id="18" name="Rectangle 17"/>
          <p:cNvSpPr/>
          <p:nvPr/>
        </p:nvSpPr>
        <p:spPr>
          <a:xfrm>
            <a:off x="6057548" y="1740846"/>
            <a:ext cx="1502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Компания</a:t>
            </a:r>
            <a:endParaRPr lang="uk-UA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2635719" y="3436926"/>
            <a:ext cx="2098194" cy="476898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634013" y="3429841"/>
            <a:ext cx="2078270" cy="476898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214576" y="3997059"/>
            <a:ext cx="3348372" cy="476898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 flipH="1">
            <a:off x="5032389" y="4866808"/>
            <a:ext cx="1951878" cy="612068"/>
          </a:xfrm>
          <a:prstGeom prst="wedgeRoundRectCallout">
            <a:avLst>
              <a:gd name="adj1" fmla="val 54340"/>
              <a:gd name="adj2" fmla="val -116074"/>
              <a:gd name="adj3" fmla="val 16667"/>
            </a:avLst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36096" y="4942009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Вопрос</a:t>
            </a:r>
            <a:endParaRPr lang="uk-UA" dirty="0"/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6673148" y="2562552"/>
            <a:ext cx="2194056" cy="612068"/>
          </a:xfrm>
          <a:prstGeom prst="wedgeRoundRectCallout">
            <a:avLst>
              <a:gd name="adj1" fmla="val -57869"/>
              <a:gd name="adj2" fmla="val 89822"/>
              <a:gd name="adj3" fmla="val 16667"/>
            </a:avLst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64083" y="2637753"/>
            <a:ext cx="1260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Продукт</a:t>
            </a:r>
            <a:endParaRPr lang="uk-UA" dirty="0"/>
          </a:p>
        </p:txBody>
      </p:sp>
      <p:sp>
        <p:nvSpPr>
          <p:cNvPr id="26" name="Rounded Rectangular Callout 25"/>
          <p:cNvSpPr/>
          <p:nvPr/>
        </p:nvSpPr>
        <p:spPr bwMode="auto">
          <a:xfrm flipH="1">
            <a:off x="251520" y="4565443"/>
            <a:ext cx="2531008" cy="612068"/>
          </a:xfrm>
          <a:prstGeom prst="wedgeRoundRectCallout">
            <a:avLst>
              <a:gd name="adj1" fmla="val -65014"/>
              <a:gd name="adj2" fmla="val -157212"/>
              <a:gd name="adj3" fmla="val 16667"/>
            </a:avLst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465" y="4651462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Намерение</a:t>
            </a:r>
            <a:endParaRPr lang="uk-UA" dirty="0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Пример анализа сообщения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0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2312876"/>
            <a:ext cx="9144000" cy="3071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AutoShape 2" descr="https://mail-attachment.googleusercontent.com/attachment/u/1/?ui=2&amp;ik=76305520cf&amp;view=att&amp;th=13837cf1fb72916e&amp;attid=0.1&amp;disp=inline&amp;realattid=f_h4146qc71&amp;safe=1&amp;zw&amp;saduie=AG9B_P9Rfm2bdNvxDixADXhdXeTR&amp;sadet=1340977085698&amp;sads=DLq_siE9oQjCgBbkgVk2a80VzN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uk-UA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Результат</a:t>
            </a: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анализа сообщения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07693"/>
            <a:ext cx="9144000" cy="54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25" y="2486821"/>
            <a:ext cx="4149092" cy="274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458" y="2348880"/>
            <a:ext cx="4092998" cy="219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5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1686700"/>
            <a:ext cx="9144000" cy="25343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591" y="2469995"/>
            <a:ext cx="2133007" cy="91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AutoShape 2" descr="https://mail-attachment.googleusercontent.com/attachment/u/1/?ui=2&amp;ik=76305520cf&amp;view=att&amp;th=13837cf1fb72916e&amp;attid=0.1&amp;disp=inline&amp;realattid=f_h4146qc71&amp;safe=1&amp;zw&amp;saduie=AG9B_P9Rfm2bdNvxDixADXhdXeTR&amp;sadet=1340977085698&amp;sads=DLq_siE9oQjCgBbkgVk2a80VzN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Результат анализа </a:t>
            </a:r>
            <a:r>
              <a:rPr lang="uk-UA" sz="2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сообщения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©2014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33" name="Скругленный прямоугольник 6"/>
          <p:cNvSpPr/>
          <p:nvPr/>
        </p:nvSpPr>
        <p:spPr bwMode="auto">
          <a:xfrm>
            <a:off x="-612775" y="4869160"/>
            <a:ext cx="8353127" cy="792088"/>
          </a:xfrm>
          <a:prstGeom prst="roundRect">
            <a:avLst>
              <a:gd name="adj" fmla="val 5786"/>
            </a:avLst>
          </a:prstGeom>
          <a:solidFill>
            <a:srgbClr val="3388D5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3649" y="4937396"/>
            <a:ext cx="872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Детектирование эмоций в </a:t>
            </a:r>
            <a:r>
              <a:rPr lang="en-US" sz="1800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BlueberryAPI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работает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на объектном </a:t>
            </a:r>
            <a:r>
              <a:rPr lang="uk-UA" sz="1800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уровне</a:t>
            </a:r>
            <a:r>
              <a:rPr lang="uk-UA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</a:t>
            </a:r>
            <a:br>
              <a:rPr lang="uk-UA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 возможностью гибкой настройки 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онтологии и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лингвистической 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модели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 </a:t>
            </a:r>
            <a:endParaRPr lang="ru-RU" sz="18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688935" y="3075996"/>
            <a:ext cx="308366" cy="3045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72454" y="2453446"/>
            <a:ext cx="308366" cy="3045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032494" y="2813486"/>
            <a:ext cx="308366" cy="3045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782095" y="1830715"/>
            <a:ext cx="1813681" cy="343381"/>
          </a:xfrm>
          <a:prstGeom prst="wedgeRoundRectCallout">
            <a:avLst>
              <a:gd name="adj1" fmla="val -66363"/>
              <a:gd name="adj2" fmla="val 152611"/>
              <a:gd name="adj3" fmla="val 16667"/>
            </a:avLst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88478" y="1830715"/>
            <a:ext cx="1550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1400" dirty="0" err="1" smtClean="0">
                <a:solidFill>
                  <a:schemeClr val="bg1"/>
                </a:solidFill>
                <a:latin typeface="Calibri" pitchFamily="34" charset="0"/>
              </a:rPr>
              <a:t>Название</a:t>
            </a:r>
            <a:r>
              <a:rPr lang="uk-UA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1400" dirty="0" err="1" smtClean="0">
                <a:solidFill>
                  <a:schemeClr val="bg1"/>
                </a:solidFill>
                <a:latin typeface="Calibri" pitchFamily="34" charset="0"/>
              </a:rPr>
              <a:t>фильма</a:t>
            </a:r>
            <a:endParaRPr lang="uk-UA" sz="1400" dirty="0"/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6313760" y="2414646"/>
            <a:ext cx="1230902" cy="343381"/>
          </a:xfrm>
          <a:prstGeom prst="wedgeRoundRectCallout">
            <a:avLst>
              <a:gd name="adj1" fmla="val -57869"/>
              <a:gd name="adj2" fmla="val 89822"/>
              <a:gd name="adj3" fmla="val 16667"/>
            </a:avLst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70576" y="2439698"/>
            <a:ext cx="737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</a:t>
            </a:r>
            <a:r>
              <a:rPr lang="ru-RU" sz="1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ъект</a:t>
            </a:r>
            <a:endParaRPr lang="uk-UA" sz="1400" dirty="0"/>
          </a:p>
        </p:txBody>
      </p:sp>
      <p:sp>
        <p:nvSpPr>
          <p:cNvPr id="14" name="Rounded Rectangular Callout 13"/>
          <p:cNvSpPr/>
          <p:nvPr/>
        </p:nvSpPr>
        <p:spPr bwMode="auto">
          <a:xfrm flipH="1">
            <a:off x="6341579" y="3689356"/>
            <a:ext cx="1902829" cy="343381"/>
          </a:xfrm>
          <a:prstGeom prst="wedgeRoundRectCallout">
            <a:avLst>
              <a:gd name="adj1" fmla="val 56819"/>
              <a:gd name="adj2" fmla="val -161667"/>
              <a:gd name="adj3" fmla="val 16667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41580" y="3717761"/>
            <a:ext cx="1885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Тональность и </a:t>
            </a: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э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моция</a:t>
            </a:r>
            <a:endParaRPr lang="uk-UA" sz="1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325979"/>
            <a:ext cx="3923506" cy="15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iped Right Arrow 2"/>
          <p:cNvSpPr/>
          <p:nvPr/>
        </p:nvSpPr>
        <p:spPr bwMode="auto">
          <a:xfrm>
            <a:off x="3959002" y="2872624"/>
            <a:ext cx="540990" cy="470259"/>
          </a:xfrm>
          <a:prstGeom prst="striped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43649" y="1566747"/>
            <a:ext cx="85939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Анализ</a:t>
            </a:r>
            <a:r>
              <a:rPr lang="uk-UA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оценочных</a:t>
            </a:r>
            <a:r>
              <a:rPr lang="uk-UA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высказываний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Примеры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автоматического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анализа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Проблемы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визуализации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Ма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сштабирование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34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-13117" y="1774886"/>
            <a:ext cx="9144000" cy="1762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4475188"/>
            <a:ext cx="9144000" cy="1314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Примеры по автоиндустрии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6"/>
          <p:cNvSpPr/>
          <p:nvPr/>
        </p:nvSpPr>
        <p:spPr bwMode="auto">
          <a:xfrm>
            <a:off x="-612775" y="1185242"/>
            <a:ext cx="9072563" cy="496802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92583"/>
            <a:ext cx="8208963" cy="84027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kumimoji="0" lang="ru-RU" sz="1800" i="1" dirty="0">
                <a:latin typeface="Calibri" charset="0"/>
              </a:rPr>
              <a:t>«Какой индекс двигателей К9К ставят на </a:t>
            </a:r>
            <a:r>
              <a:rPr kumimoji="0" lang="ru-RU" sz="1800" i="1" dirty="0" err="1">
                <a:latin typeface="Calibri" charset="0"/>
              </a:rPr>
              <a:t>Дастера</a:t>
            </a:r>
            <a:r>
              <a:rPr kumimoji="0" lang="ru-RU" sz="1800" i="1" dirty="0">
                <a:latin typeface="Calibri" charset="0"/>
              </a:rPr>
              <a:t>?»</a:t>
            </a:r>
            <a:endParaRPr lang="ru-RU" sz="1800" i="1" kern="12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16" name="Скругленный прямоугольник 6"/>
          <p:cNvSpPr/>
          <p:nvPr/>
        </p:nvSpPr>
        <p:spPr bwMode="auto">
          <a:xfrm>
            <a:off x="-612775" y="3861048"/>
            <a:ext cx="9072563" cy="496802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250825" y="3956879"/>
            <a:ext cx="8208963" cy="84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uk-UA" sz="1800" i="1" dirty="0" smtClean="0">
                <a:latin typeface="Calibri" charset="0"/>
              </a:rPr>
              <a:t>«</a:t>
            </a:r>
            <a:r>
              <a:rPr kumimoji="0" lang="uk-UA" sz="1800" i="1" dirty="0" err="1" smtClean="0">
                <a:latin typeface="Calibri" charset="0"/>
              </a:rPr>
              <a:t>Дастер</a:t>
            </a:r>
            <a:r>
              <a:rPr kumimoji="0" lang="uk-UA" sz="1800" i="1" dirty="0" smtClean="0">
                <a:latin typeface="Calibri" charset="0"/>
              </a:rPr>
              <a:t> однозначно </a:t>
            </a:r>
            <a:r>
              <a:rPr kumimoji="0" lang="uk-UA" sz="1800" i="1" dirty="0" err="1" smtClean="0">
                <a:latin typeface="Calibri" charset="0"/>
              </a:rPr>
              <a:t>порадовал</a:t>
            </a:r>
            <a:r>
              <a:rPr kumimoji="0" lang="uk-UA" sz="1800" i="1" dirty="0" smtClean="0">
                <a:latin typeface="Calibri" charset="0"/>
              </a:rPr>
              <a:t> </a:t>
            </a:r>
            <a:r>
              <a:rPr kumimoji="0" lang="uk-UA" sz="1800" i="1" dirty="0" err="1" smtClean="0">
                <a:latin typeface="Calibri" charset="0"/>
              </a:rPr>
              <a:t>подвеской</a:t>
            </a:r>
            <a:r>
              <a:rPr kumimoji="0" lang="uk-UA" sz="1800" i="1" dirty="0" smtClean="0">
                <a:latin typeface="Calibri" charset="0"/>
              </a:rPr>
              <a:t>»</a:t>
            </a:r>
            <a:endParaRPr lang="ru-RU" sz="1800" i="1" kern="12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4475187"/>
            <a:ext cx="30289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491" y="1774887"/>
            <a:ext cx="31908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25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-13117" y="1774886"/>
            <a:ext cx="9144000" cy="162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4475188"/>
            <a:ext cx="9144000" cy="1314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Примеры по электронике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6"/>
          <p:cNvSpPr/>
          <p:nvPr/>
        </p:nvSpPr>
        <p:spPr bwMode="auto">
          <a:xfrm>
            <a:off x="-612775" y="1185242"/>
            <a:ext cx="9072563" cy="496802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92583"/>
            <a:ext cx="8208963" cy="84027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1800" i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«Я был поражен светочувствительностью объективов для 650D!»</a:t>
            </a:r>
            <a:endParaRPr lang="ru-RU" sz="1800" i="1" kern="12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1774886"/>
            <a:ext cx="3853185" cy="16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6"/>
          <p:cNvSpPr/>
          <p:nvPr/>
        </p:nvSpPr>
        <p:spPr bwMode="auto">
          <a:xfrm>
            <a:off x="-612775" y="3861048"/>
            <a:ext cx="9072563" cy="496802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250825" y="3933056"/>
            <a:ext cx="8208963" cy="84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sz="1800" i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«Ненавижу меню в </a:t>
            </a:r>
            <a:r>
              <a:rPr lang="ru-RU" sz="1800" i="1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canon</a:t>
            </a:r>
            <a:r>
              <a:rPr lang="ru-RU" sz="1800" i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650D</a:t>
            </a:r>
            <a:r>
              <a:rPr lang="en-US" sz="1800" i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1800" i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1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4477758"/>
            <a:ext cx="3150754" cy="13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42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6"/>
          <p:cNvSpPr/>
          <p:nvPr/>
        </p:nvSpPr>
        <p:spPr bwMode="auto">
          <a:xfrm>
            <a:off x="-612775" y="1185242"/>
            <a:ext cx="9072563" cy="496802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Скругленный прямоугольник 6"/>
          <p:cNvSpPr/>
          <p:nvPr/>
        </p:nvSpPr>
        <p:spPr bwMode="auto">
          <a:xfrm>
            <a:off x="-612775" y="3861048"/>
            <a:ext cx="9072563" cy="496802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-13117" y="1774886"/>
            <a:ext cx="9144000" cy="17738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4475187"/>
            <a:ext cx="9144000" cy="16012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Примеры по электронике 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92583"/>
            <a:ext cx="8208963" cy="84027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1800" i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«В </a:t>
            </a:r>
            <a:r>
              <a:rPr lang="ru-RU" sz="1800" i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Lenovo</a:t>
            </a:r>
            <a:r>
              <a:rPr lang="ru-RU" sz="1800" i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P700i плохое расположение кнопок.»</a:t>
            </a:r>
            <a:endParaRPr lang="ru-RU" sz="1800" i="1" kern="12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80" y="1774886"/>
            <a:ext cx="3569191" cy="177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250825" y="3933056"/>
            <a:ext cx="8208963" cy="84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sz="1800" i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«Продам шлейф для матрицы ноутбука </a:t>
            </a:r>
            <a:r>
              <a:rPr lang="ru-RU" sz="1800" i="1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Lenovo</a:t>
            </a:r>
            <a:r>
              <a:rPr lang="ru-RU" sz="1800" i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G550.»</a:t>
            </a:r>
            <a:endParaRPr lang="uk-UA" sz="1800" i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4479516"/>
            <a:ext cx="3500601" cy="15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131530" y="3032956"/>
            <a:ext cx="122377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Технологическая проблематика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649" y="1088740"/>
            <a:ext cx="85939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Основные 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технологические проблематики</a:t>
            </a: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: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опечатки;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омонимия;</a:t>
            </a:r>
            <a:endParaRPr lang="ru-RU" sz="1800" dirty="0">
              <a:solidFill>
                <a:schemeClr val="bg1"/>
              </a:solidFill>
              <a:latin typeface="Calibri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определение 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анафорических </a:t>
            </a: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связей;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«понимание» </a:t>
            </a: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сленга и жаргона;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распознавание </a:t>
            </a: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сарказма и 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иронии;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транслитерация;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распознавание </a:t>
            </a:r>
            <a:r>
              <a:rPr lang="ru-RU" sz="1800" dirty="0" err="1" smtClean="0">
                <a:solidFill>
                  <a:schemeClr val="bg1"/>
                </a:solidFill>
                <a:latin typeface="Calibri" charset="0"/>
              </a:rPr>
              <a:t>смайлов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 и </a:t>
            </a:r>
            <a:r>
              <a:rPr lang="ru-RU" sz="1800" dirty="0" err="1" smtClean="0">
                <a:solidFill>
                  <a:schemeClr val="bg1"/>
                </a:solidFill>
                <a:latin typeface="Calibri" charset="0"/>
              </a:rPr>
              <a:t>эмоджей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;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</a:pPr>
            <a:endParaRPr lang="ru-RU" sz="1800" dirty="0" smtClean="0">
              <a:solidFill>
                <a:schemeClr val="bg1"/>
              </a:solidFill>
              <a:latin typeface="Calibri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None/>
            </a:pPr>
            <a:endParaRPr lang="ru-RU" sz="1800" dirty="0" smtClean="0">
              <a:solidFill>
                <a:schemeClr val="bg1"/>
              </a:solidFill>
              <a:latin typeface="Calibri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Calibri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Статьи о проблемах анализа текстов: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3388D5"/>
                </a:solidFill>
                <a:hlinkClick r:id="rId3"/>
              </a:rPr>
              <a:t>10 проблем анализа тональности (часть 1) </a:t>
            </a:r>
            <a:endParaRPr lang="ru-RU" sz="1800" dirty="0" smtClean="0">
              <a:solidFill>
                <a:srgbClr val="3388D5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3388D5"/>
                </a:solidFill>
                <a:hlinkClick r:id="rId4"/>
              </a:rPr>
              <a:t>Проблемы анализа тональности (часть 2) </a:t>
            </a:r>
            <a:endParaRPr lang="ru-RU" sz="1800" dirty="0" smtClean="0">
              <a:solidFill>
                <a:srgbClr val="3388D5"/>
              </a:solidFill>
              <a:latin typeface="Calibri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emanticforce.net/media/blog_thumb_02__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519" y="1232757"/>
            <a:ext cx="4347481" cy="2700299"/>
          </a:xfrm>
          <a:prstGeom prst="rect">
            <a:avLst/>
          </a:prstGeom>
          <a:noFill/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7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43649" y="1566747"/>
            <a:ext cx="85939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Анализ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оценочных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высказываний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Примеры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автоматического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анализа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Проблемы</a:t>
            </a:r>
            <a:r>
              <a:rPr lang="uk-UA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визуализации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Ма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сштабирование</a:t>
            </a:r>
            <a:endParaRPr lang="ru-RU" sz="2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5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6"/>
          <p:cNvSpPr/>
          <p:nvPr/>
        </p:nvSpPr>
        <p:spPr bwMode="auto">
          <a:xfrm>
            <a:off x="-612775" y="1185242"/>
            <a:ext cx="9072563" cy="496802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-13117" y="1774886"/>
            <a:ext cx="9144000" cy="17738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uk-UA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Визуализация</a:t>
            </a:r>
            <a:r>
              <a:rPr lang="uk-U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как</a:t>
            </a:r>
            <a:r>
              <a:rPr lang="uk-U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форма </a:t>
            </a:r>
            <a:r>
              <a:rPr lang="uk-UA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сжатия</a:t>
            </a:r>
            <a:r>
              <a:rPr lang="uk-U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данных</a:t>
            </a:r>
            <a:endParaRPr kumimoji="0"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92583"/>
            <a:ext cx="8208963" cy="84027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1800" i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«У </a:t>
            </a:r>
            <a:r>
              <a:rPr lang="ru-RU" sz="1800" i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дастика</a:t>
            </a:r>
            <a:r>
              <a:rPr lang="ru-RU" sz="1800" i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спинка неудобная</a:t>
            </a:r>
            <a:r>
              <a:rPr lang="ru-RU" sz="1800" i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ru-RU" sz="1800" i="1" kern="12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1995058"/>
            <a:ext cx="41243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6"/>
          <p:cNvSpPr/>
          <p:nvPr/>
        </p:nvSpPr>
        <p:spPr bwMode="auto">
          <a:xfrm>
            <a:off x="1547845" y="4437112"/>
            <a:ext cx="8028711" cy="900100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7684" y="4549536"/>
            <a:ext cx="723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uk-UA" sz="1800" dirty="0">
                <a:latin typeface="Calibri" pitchFamily="34" charset="0"/>
              </a:rPr>
              <a:t>В</a:t>
            </a:r>
            <a:r>
              <a:rPr lang="ru-RU" sz="1800" dirty="0" err="1" smtClean="0">
                <a:latin typeface="Calibri" pitchFamily="34" charset="0"/>
              </a:rPr>
              <a:t>изуализация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>
                <a:latin typeface="Calibri" pitchFamily="34" charset="0"/>
              </a:rPr>
              <a:t>является одной из форм сжатия данных. </a:t>
            </a:r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en-US" sz="1800" i="1" u="sng" dirty="0" smtClean="0">
                <a:hlinkClick r:id="rId5"/>
              </a:rPr>
              <a:t>David </a:t>
            </a:r>
            <a:r>
              <a:rPr lang="en-US" sz="1800" i="1" u="sng" dirty="0" err="1">
                <a:hlinkClick r:id="rId5"/>
              </a:rPr>
              <a:t>McCandless</a:t>
            </a:r>
            <a:endParaRPr lang="ru-RU" sz="18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0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Статистика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iPhone </a:t>
            </a:r>
            <a:r>
              <a:rPr lang="uk-UA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Samsung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6955" y="944724"/>
            <a:ext cx="68379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ru-RU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5000" b="1" dirty="0">
                <a:solidFill>
                  <a:srgbClr val="3388D5"/>
                </a:solidFill>
                <a:latin typeface="Calibri" pitchFamily="34" charset="0"/>
              </a:rPr>
              <a:t>200K</a:t>
            </a:r>
            <a:r>
              <a:rPr lang="en-US" sz="5000" b="1" dirty="0" smtClean="0">
                <a:solidFill>
                  <a:srgbClr val="3388D5"/>
                </a:solidFill>
                <a:latin typeface="Calibri" pitchFamily="34" charset="0"/>
              </a:rPr>
              <a:t>+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сообщений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 о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iPhone </a:t>
            </a:r>
            <a:r>
              <a:rPr lang="uk-UA" sz="3000" b="1" dirty="0" smtClean="0">
                <a:solidFill>
                  <a:schemeClr val="bg1"/>
                </a:solidFill>
                <a:latin typeface="Calibri" pitchFamily="34" charset="0"/>
              </a:rPr>
              <a:t>в день</a:t>
            </a:r>
            <a:endParaRPr lang="en-US" sz="3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5000" b="1" dirty="0">
                <a:solidFill>
                  <a:srgbClr val="3388D5"/>
                </a:solidFill>
                <a:latin typeface="Calibri" pitchFamily="34" charset="0"/>
              </a:rPr>
              <a:t>6M</a:t>
            </a:r>
            <a:r>
              <a:rPr lang="en-US" sz="4000" b="1" dirty="0" smtClean="0">
                <a:solidFill>
                  <a:srgbClr val="3388D5"/>
                </a:solidFill>
                <a:latin typeface="Calibri" pitchFamily="34" charset="0"/>
              </a:rPr>
              <a:t>+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 сообщений о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iPhone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3000" b="1" dirty="0" smtClean="0">
                <a:solidFill>
                  <a:schemeClr val="bg1"/>
                </a:solidFill>
                <a:latin typeface="Calibri" pitchFamily="34" charset="0"/>
              </a:rPr>
              <a:t>за </a:t>
            </a:r>
            <a:r>
              <a:rPr lang="uk-UA" sz="3000" b="1" dirty="0" err="1" smtClean="0">
                <a:solidFill>
                  <a:schemeClr val="bg1"/>
                </a:solidFill>
                <a:latin typeface="Calibri" pitchFamily="34" charset="0"/>
              </a:rPr>
              <a:t>месяц</a:t>
            </a:r>
            <a:endParaRPr lang="ru-RU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9732" y="3429000"/>
            <a:ext cx="685758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ru-RU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5000" b="1" dirty="0">
                <a:solidFill>
                  <a:srgbClr val="3388D5"/>
                </a:solidFill>
                <a:latin typeface="Calibri" pitchFamily="34" charset="0"/>
              </a:rPr>
              <a:t>30</a:t>
            </a:r>
            <a:r>
              <a:rPr lang="en-US" sz="5000" b="1" dirty="0" smtClean="0">
                <a:solidFill>
                  <a:srgbClr val="3388D5"/>
                </a:solidFill>
                <a:latin typeface="Calibri" pitchFamily="34" charset="0"/>
              </a:rPr>
              <a:t>K</a:t>
            </a:r>
            <a:r>
              <a:rPr lang="uk-UA" sz="5000" b="1" dirty="0" smtClean="0">
                <a:solidFill>
                  <a:srgbClr val="3388D5"/>
                </a:solidFill>
                <a:latin typeface="Calibri" pitchFamily="34" charset="0"/>
              </a:rPr>
              <a:t>+</a:t>
            </a:r>
            <a:r>
              <a:rPr lang="uk-UA" sz="3000" dirty="0" smtClean="0">
                <a:solidFill>
                  <a:srgbClr val="3388D5"/>
                </a:solidFill>
                <a:latin typeface="Calibri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сообщений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 о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Samsung</a:t>
            </a:r>
            <a:r>
              <a:rPr lang="uk-UA" sz="3000" b="1" dirty="0" smtClean="0">
                <a:solidFill>
                  <a:schemeClr val="bg1"/>
                </a:solidFill>
                <a:latin typeface="Calibri" pitchFamily="34" charset="0"/>
              </a:rPr>
              <a:t> в день</a:t>
            </a:r>
            <a:endParaRPr lang="en-US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5000" b="1" dirty="0">
                <a:solidFill>
                  <a:srgbClr val="3388D5"/>
                </a:solidFill>
                <a:latin typeface="Calibri" pitchFamily="34" charset="0"/>
              </a:rPr>
              <a:t>1M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000" dirty="0">
                <a:solidFill>
                  <a:schemeClr val="bg1"/>
                </a:solidFill>
                <a:latin typeface="Calibri" pitchFamily="34" charset="0"/>
              </a:rPr>
              <a:t>сообщений</a:t>
            </a:r>
            <a:r>
              <a:rPr lang="uk-UA" sz="3000" dirty="0">
                <a:solidFill>
                  <a:schemeClr val="bg1"/>
                </a:solidFill>
                <a:latin typeface="Calibri" pitchFamily="34" charset="0"/>
              </a:rPr>
              <a:t> о </a:t>
            </a:r>
            <a:r>
              <a:rPr lang="en-US" sz="3000" dirty="0">
                <a:solidFill>
                  <a:schemeClr val="bg1"/>
                </a:solidFill>
                <a:latin typeface="Calibri" pitchFamily="34" charset="0"/>
              </a:rPr>
              <a:t>Samsung</a:t>
            </a:r>
            <a:r>
              <a:rPr lang="uk-UA" sz="3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3000" b="1" dirty="0">
                <a:solidFill>
                  <a:schemeClr val="bg1"/>
                </a:solidFill>
                <a:latin typeface="Calibri" pitchFamily="34" charset="0"/>
              </a:rPr>
              <a:t>за </a:t>
            </a:r>
            <a:r>
              <a:rPr lang="uk-UA" sz="3000" b="1" dirty="0" err="1">
                <a:solidFill>
                  <a:schemeClr val="bg1"/>
                </a:solidFill>
                <a:latin typeface="Calibri" pitchFamily="34" charset="0"/>
              </a:rPr>
              <a:t>месяц</a:t>
            </a:r>
            <a:endParaRPr lang="en-US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http://www.technobezz.com/wp-content/uploads/2014/05/samsung-galaxy-core-line-1-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297158"/>
            <a:ext cx="2411761" cy="13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-cdn.phonearena.com/images/articles/126979-thumb/iphone-concept-h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594" y="1844824"/>
            <a:ext cx="2386617" cy="12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1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556791"/>
            <a:ext cx="9144000" cy="2524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Статистика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- Renault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650" y="946150"/>
            <a:ext cx="73679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</a:rPr>
              <a:t>Статистика </a:t>
            </a:r>
            <a:r>
              <a:rPr lang="ru-RU" sz="2200" dirty="0">
                <a:solidFill>
                  <a:schemeClr val="bg1"/>
                </a:solidFill>
                <a:latin typeface="Calibri" pitchFamily="34" charset="0"/>
              </a:rPr>
              <a:t>количества упоминаний </a:t>
            </a: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</a:rPr>
              <a:t>об автомобилях</a:t>
            </a:r>
            <a:r>
              <a:rPr lang="uk-UA" sz="2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</a:rPr>
              <a:t>Renault</a:t>
            </a:r>
            <a:endParaRPr lang="ru-RU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129333"/>
            <a:ext cx="805220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В среднем за месяц:</a:t>
            </a: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5000" b="1" dirty="0" smtClean="0">
                <a:solidFill>
                  <a:srgbClr val="3388D5"/>
                </a:solidFill>
                <a:latin typeface="Calibri" pitchFamily="34" charset="0"/>
              </a:rPr>
              <a:t>95K+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сообщений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 о </a:t>
            </a:r>
            <a:r>
              <a:rPr lang="en-US" sz="3000" dirty="0">
                <a:solidFill>
                  <a:schemeClr val="bg1"/>
                </a:solidFill>
                <a:latin typeface="Calibri" pitchFamily="34" charset="0"/>
              </a:rPr>
              <a:t>Renault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;</a:t>
            </a:r>
            <a:endParaRPr lang="en-US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000" b="1" dirty="0" smtClean="0">
                <a:solidFill>
                  <a:srgbClr val="3388D5"/>
                </a:solidFill>
                <a:latin typeface="Calibri" pitchFamily="34" charset="0"/>
              </a:rPr>
              <a:t>20K+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 сообщений о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Renault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Calibri" pitchFamily="34" charset="0"/>
              </a:rPr>
              <a:t>Sandero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Calibri" pitchFamily="34" charset="0"/>
              </a:rPr>
              <a:t>Stepway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ru-RU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93" y="1556791"/>
            <a:ext cx="7162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09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1556791"/>
            <a:ext cx="9144000" cy="21150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Статистика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- Renault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685" y="944724"/>
            <a:ext cx="8334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</a:rPr>
              <a:t>Статистика количества упоминаний свойств автомобилей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</a:rPr>
              <a:t>Renault</a:t>
            </a:r>
            <a:endParaRPr lang="ru-RU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3753036"/>
            <a:ext cx="6133987" cy="252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В среднем за месяц:</a:t>
            </a: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000" b="1" dirty="0" smtClean="0">
                <a:solidFill>
                  <a:srgbClr val="3388D5"/>
                </a:solidFill>
                <a:latin typeface="Calibri" pitchFamily="34" charset="0"/>
              </a:rPr>
              <a:t>5K</a:t>
            </a:r>
            <a:r>
              <a:rPr lang="ru-RU" sz="4000" b="1" dirty="0" smtClean="0">
                <a:solidFill>
                  <a:srgbClr val="3388D5"/>
                </a:solidFill>
                <a:latin typeface="Calibri" pitchFamily="34" charset="0"/>
              </a:rPr>
              <a:t>+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сообщения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 о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 двигателе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;</a:t>
            </a:r>
            <a:endParaRPr lang="en-US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500" b="1" dirty="0" smtClean="0">
                <a:solidFill>
                  <a:srgbClr val="3388D5"/>
                </a:solidFill>
                <a:latin typeface="Calibri" pitchFamily="34" charset="0"/>
              </a:rPr>
              <a:t>2K</a:t>
            </a:r>
            <a:r>
              <a:rPr lang="ru-RU" sz="3500" b="1" dirty="0" smtClean="0">
                <a:solidFill>
                  <a:srgbClr val="3388D5"/>
                </a:solidFill>
                <a:latin typeface="Calibri" pitchFamily="34" charset="0"/>
              </a:rPr>
              <a:t>+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 сообщений о кузове;</a:t>
            </a: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3388D5"/>
                </a:solidFill>
                <a:latin typeface="Calibri" pitchFamily="34" charset="0"/>
              </a:rPr>
              <a:t>2K</a:t>
            </a:r>
            <a:r>
              <a:rPr lang="ru-RU" sz="3200" b="1" dirty="0" smtClean="0">
                <a:solidFill>
                  <a:srgbClr val="3388D5"/>
                </a:solidFill>
                <a:latin typeface="Calibri" pitchFamily="34" charset="0"/>
              </a:rPr>
              <a:t>+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 сообщений </a:t>
            </a:r>
            <a:r>
              <a:rPr lang="ru-RU" sz="3000" dirty="0">
                <a:solidFill>
                  <a:schemeClr val="bg1"/>
                </a:solidFill>
                <a:latin typeface="Calibri" pitchFamily="34" charset="0"/>
              </a:rPr>
              <a:t>о 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комплектации. </a:t>
            </a:r>
            <a:endParaRPr lang="ru-RU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44" y="1556791"/>
            <a:ext cx="5931567" cy="21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1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Статистика - 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Lenovo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165337"/>
            <a:ext cx="63143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3000" dirty="0">
                <a:solidFill>
                  <a:schemeClr val="bg1"/>
                </a:solidFill>
                <a:latin typeface="Calibri" pitchFamily="34" charset="0"/>
              </a:rPr>
              <a:t>В среднем за 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месяц:</a:t>
            </a: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5000" b="1" dirty="0" smtClean="0">
                <a:solidFill>
                  <a:srgbClr val="3388D5"/>
                </a:solidFill>
                <a:latin typeface="Calibri" pitchFamily="34" charset="0"/>
              </a:rPr>
              <a:t>30K</a:t>
            </a:r>
            <a:r>
              <a:rPr lang="uk-UA" sz="3000" dirty="0" smtClean="0">
                <a:solidFill>
                  <a:srgbClr val="3388D5"/>
                </a:solidFill>
                <a:latin typeface="Calibri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сообщений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 о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Lenovo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;</a:t>
            </a:r>
            <a:endParaRPr lang="en-US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4000" b="1" dirty="0" smtClean="0">
                <a:solidFill>
                  <a:srgbClr val="3388D5"/>
                </a:solidFill>
                <a:latin typeface="Calibri" pitchFamily="34" charset="0"/>
              </a:rPr>
              <a:t>2000+</a:t>
            </a:r>
            <a:r>
              <a:rPr lang="ru-RU" sz="3000" dirty="0" smtClean="0">
                <a:solidFill>
                  <a:schemeClr val="bg1"/>
                </a:solidFill>
                <a:latin typeface="Calibri" pitchFamily="34" charset="0"/>
              </a:rPr>
              <a:t> отзывов на </a:t>
            </a:r>
            <a:r>
              <a:rPr lang="en-US" sz="3000" dirty="0" err="1">
                <a:solidFill>
                  <a:schemeClr val="bg1"/>
                </a:solidFill>
                <a:latin typeface="Calibri" pitchFamily="34" charset="0"/>
              </a:rPr>
              <a:t>Yandex</a:t>
            </a:r>
            <a:r>
              <a:rPr lang="en-US" sz="3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Market</a:t>
            </a:r>
            <a:r>
              <a:rPr lang="uk-UA" sz="3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556791"/>
            <a:ext cx="9144000" cy="2524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269" y="1556791"/>
            <a:ext cx="71818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82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8"/>
          <p:cNvSpPr>
            <a:spLocks noChangeArrowheads="1"/>
          </p:cNvSpPr>
          <p:nvPr/>
        </p:nvSpPr>
        <p:spPr bwMode="auto">
          <a:xfrm>
            <a:off x="0" y="836712"/>
            <a:ext cx="9144000" cy="12633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Text Box 50"/>
          <p:cNvSpPr txBox="1">
            <a:spLocks noChangeArrowheads="1"/>
          </p:cNvSpPr>
          <p:nvPr/>
        </p:nvSpPr>
        <p:spPr bwMode="auto">
          <a:xfrm>
            <a:off x="298326" y="1124744"/>
            <a:ext cx="8666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sz="28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SemanticForce</a:t>
            </a:r>
            <a:endParaRPr kumimoji="0" lang="en-US" sz="4000" b="1" dirty="0" smtClean="0">
              <a:solidFill>
                <a:schemeClr val="bg1"/>
              </a:solidFill>
              <a:latin typeface="Calibri" charset="0"/>
              <a:cs typeface="Calibri" charset="0"/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b="1" dirty="0" smtClean="0">
                <a:solidFill>
                  <a:srgbClr val="5D7E9D"/>
                </a:solidFill>
                <a:latin typeface="Calibri" charset="0"/>
              </a:rPr>
              <a:t>Online Media Monitoring, Analysis &amp; Social CRM Ecosystem</a:t>
            </a:r>
            <a:r>
              <a:rPr kumimoji="0" lang="en-US" sz="3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                </a:t>
            </a:r>
            <a:endParaRPr kumimoji="0" lang="en-US" sz="3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AutoShape 2" descr="https://mail-attachment.googleusercontent.com/attachment/u/1/?ui=2&amp;ik=76305520cf&amp;view=att&amp;th=13837cf1fb72916e&amp;attid=0.1&amp;disp=inline&amp;realattid=f_h4146qc71&amp;safe=1&amp;zw&amp;saduie=AG9B_P9Rfm2bdNvxDixADXhdXeTR&amp;sadet=1340977085698&amp;sads=DLq_siE9oQjCgBbkgVk2a80VzN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Rectangle 3"/>
          <p:cNvSpPr/>
          <p:nvPr/>
        </p:nvSpPr>
        <p:spPr bwMode="auto">
          <a:xfrm>
            <a:off x="878352" y="4044128"/>
            <a:ext cx="1497404" cy="73215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212230" y="3168844"/>
            <a:ext cx="2667582" cy="1467264"/>
            <a:chOff x="212230" y="2646204"/>
            <a:chExt cx="2667582" cy="146726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085" r="6049"/>
            <a:stretch/>
          </p:blipFill>
          <p:spPr bwMode="auto">
            <a:xfrm>
              <a:off x="212230" y="2646204"/>
              <a:ext cx="2667582" cy="146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876" y="3213368"/>
              <a:ext cx="971702" cy="73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2150884" y="4715852"/>
            <a:ext cx="828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5D7E9D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LISTEN</a:t>
            </a:r>
            <a:endParaRPr lang="ru-RU" sz="1800" b="1" dirty="0">
              <a:solidFill>
                <a:srgbClr val="5D7E9D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027" name="Picture 3" descr="E:\!My documents\!!!work\!SemanticForce\Конференції + Презентації\ai conf\maks\fin\sf-table_comp_fin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196" b="21635"/>
          <a:stretch/>
        </p:blipFill>
        <p:spPr bwMode="auto">
          <a:xfrm>
            <a:off x="3239852" y="3159161"/>
            <a:ext cx="2612654" cy="1494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37364" y="2785651"/>
            <a:ext cx="155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BlueberryAPI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3723" y="2780928"/>
            <a:ext cx="165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SemanticDesk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2050" name="Picture 2" descr="E:\!My documents\!!!work\!SemanticForce\Semantic Desk\semanticDesk-main_1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37" t="2627" r="8923" b="43497"/>
          <a:stretch/>
        </p:blipFill>
        <p:spPr bwMode="auto">
          <a:xfrm>
            <a:off x="6298743" y="3185873"/>
            <a:ext cx="2665745" cy="1467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5"/>
          <p:cNvSpPr/>
          <p:nvPr/>
        </p:nvSpPr>
        <p:spPr>
          <a:xfrm>
            <a:off x="151421" y="2780928"/>
            <a:ext cx="1720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SemanticForce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" name="Rectangle 15"/>
          <p:cNvSpPr/>
          <p:nvPr/>
        </p:nvSpPr>
        <p:spPr>
          <a:xfrm>
            <a:off x="4918896" y="4715852"/>
            <a:ext cx="1035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5D7E9D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ANALYZE</a:t>
            </a:r>
            <a:endParaRPr lang="ru-RU" sz="1800" b="1" dirty="0">
              <a:solidFill>
                <a:srgbClr val="5D7E9D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5" name="Rectangle 15"/>
          <p:cNvSpPr/>
          <p:nvPr/>
        </p:nvSpPr>
        <p:spPr>
          <a:xfrm>
            <a:off x="8074104" y="4725144"/>
            <a:ext cx="99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5D7E9D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ENGAGE</a:t>
            </a:r>
            <a:endParaRPr lang="ru-RU" sz="1800" b="1" dirty="0">
              <a:solidFill>
                <a:srgbClr val="5D7E9D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5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" y="944724"/>
            <a:ext cx="1921639" cy="554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kulibin-foto.ru/wp-content/uploads/pi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840" y="947961"/>
            <a:ext cx="5410464" cy="55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Иерархия компонент фотоаппарата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111"/>
          <a:stretch/>
        </p:blipFill>
        <p:spPr bwMode="auto">
          <a:xfrm>
            <a:off x="7308304" y="958895"/>
            <a:ext cx="2008820" cy="553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6"/>
          <p:cNvSpPr/>
          <p:nvPr/>
        </p:nvSpPr>
        <p:spPr bwMode="auto">
          <a:xfrm>
            <a:off x="-612775" y="1185242"/>
            <a:ext cx="5184775" cy="1091630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407891"/>
            <a:ext cx="4423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Calibri" pitchFamily="34" charset="0"/>
              </a:rPr>
              <a:t>Более </a:t>
            </a:r>
            <a:r>
              <a:rPr lang="en-US" sz="3600" b="1" dirty="0" smtClean="0">
                <a:latin typeface="Calibri" pitchFamily="34" charset="0"/>
              </a:rPr>
              <a:t>1</a:t>
            </a:r>
            <a:r>
              <a:rPr lang="ru-RU" sz="3600" b="1" dirty="0" smtClean="0">
                <a:latin typeface="Calibri" pitchFamily="34" charset="0"/>
              </a:rPr>
              <a:t>00 </a:t>
            </a:r>
            <a:r>
              <a:rPr lang="ru-RU" sz="3600" dirty="0" smtClean="0">
                <a:latin typeface="Calibri" pitchFamily="34" charset="0"/>
              </a:rPr>
              <a:t>компонент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946150"/>
            <a:ext cx="1897840" cy="5883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6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-144524" y="922287"/>
            <a:ext cx="9288524" cy="565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6379902"/>
            <a:ext cx="9288524" cy="565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http://bizness-idei.com/wp-content/uploads/2012/12/1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102" y="1414202"/>
            <a:ext cx="7877454" cy="543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Иерархия компонент автомобиля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302" y="944563"/>
            <a:ext cx="1769222" cy="554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6"/>
          <p:cNvSpPr/>
          <p:nvPr/>
        </p:nvSpPr>
        <p:spPr bwMode="auto">
          <a:xfrm>
            <a:off x="-612775" y="1185242"/>
            <a:ext cx="5184775" cy="1091630"/>
          </a:xfrm>
          <a:prstGeom prst="roundRect">
            <a:avLst>
              <a:gd name="adj" fmla="val 5786"/>
            </a:avLst>
          </a:prstGeom>
          <a:solidFill>
            <a:schemeClr val="tx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07891"/>
            <a:ext cx="4423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Более 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</a:rPr>
              <a:t>300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</a:rPr>
              <a:t> компонент</a:t>
            </a:r>
            <a:endParaRPr lang="ru-RU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516" y="1808820"/>
            <a:ext cx="85939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Каким </a:t>
            </a:r>
            <a:r>
              <a:rPr lang="ru-RU" sz="22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образом </a:t>
            </a: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отображать количественные характеристики тональности</a:t>
            </a:r>
            <a:r>
              <a:rPr lang="ru-RU" sz="22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и эмоциональной окраски по каждому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компоненту объекта, учитывая иерархичность и вес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каждого фактора,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 возможностью сравнения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нескольких объектов одновременно, если анализ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сообщений проводится в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real-time </a:t>
            </a: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режиме</a:t>
            </a:r>
            <a:endParaRPr lang="uk-UA" sz="22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4087" y="1240299"/>
            <a:ext cx="19672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uk-UA" sz="30000" b="1" dirty="0" smtClean="0">
                <a:solidFill>
                  <a:srgbClr val="3388D5"/>
                </a:solidFill>
                <a:latin typeface="Calibri" pitchFamily="34" charset="0"/>
              </a:rPr>
              <a:t>?</a:t>
            </a:r>
            <a:endParaRPr lang="ru-RU" sz="30000" b="1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Проблематика визуализации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358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!My documents\!!!work\!SemanticForce\Конференції + Презентації\AI Ukraine 14\sf-table_type_fin_updat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150"/>
            <a:ext cx="9144000" cy="58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Семантическое окно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6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Семантическое окно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2" name="Picture 2" descr="E:\!My documents\!!!work\!SemanticForce\Конференції + Презентації\AI Ukraine 14\sf-table_comp_fin_with_on_click_notes_05_list_of_messages_with_filte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04764"/>
            <a:ext cx="9144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Семантическое окно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2" name="Picture 2" descr="E:\!My documents\!!!work\!SemanticForce\Конференції + Презентації\AI Ukraine 14\sf-table_comp_fin_with_on_click_notes_05_one_messa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04764"/>
            <a:ext cx="9144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45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43649" y="1566747"/>
            <a:ext cx="85939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Анализ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оценочных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высказываний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Примеры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автоматического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анализа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Проблемы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визуализации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lang="uk-UA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Ма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сштабирование</a:t>
            </a:r>
            <a:endParaRPr lang="ru-RU" sz="2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7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loudyn.com/wp-content/uploads/2014/09/Servers-Server-Farm-Engine-Ro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46150"/>
            <a:ext cx="9413330" cy="58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uk-UA" sz="2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Масштабирование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6"/>
          <p:cNvSpPr/>
          <p:nvPr/>
        </p:nvSpPr>
        <p:spPr bwMode="auto">
          <a:xfrm>
            <a:off x="-612775" y="1052736"/>
            <a:ext cx="8785175" cy="2835079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solidFill>
                <a:schemeClr val="bg1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649" y="1235653"/>
            <a:ext cx="8593963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Calibri" charset="0"/>
              </a:rPr>
              <a:t>Гибридная архитектура</a:t>
            </a:r>
            <a:r>
              <a:rPr lang="en-US" sz="1800" dirty="0" smtClean="0">
                <a:latin typeface="Calibri" charset="0"/>
              </a:rPr>
              <a:t>:</a:t>
            </a:r>
            <a:r>
              <a:rPr lang="ru-RU" sz="1800" dirty="0" smtClean="0">
                <a:latin typeface="Calibri" charset="0"/>
              </a:rPr>
              <a:t> </a:t>
            </a:r>
            <a:r>
              <a:rPr lang="en-US" sz="1800" dirty="0" smtClean="0">
                <a:latin typeface="Calibri" charset="0"/>
              </a:rPr>
              <a:t>Private Cloud +</a:t>
            </a:r>
            <a:r>
              <a:rPr lang="uk-UA" sz="1800" dirty="0" smtClean="0">
                <a:latin typeface="Calibri" charset="0"/>
              </a:rPr>
              <a:t> </a:t>
            </a:r>
            <a:r>
              <a:rPr lang="en-US" sz="1800" dirty="0" smtClean="0">
                <a:latin typeface="Calibri" charset="0"/>
              </a:rPr>
              <a:t>Computational Clouds (MS AZURE, etc</a:t>
            </a:r>
            <a:r>
              <a:rPr lang="ru-RU" sz="1800" dirty="0" smtClean="0">
                <a:latin typeface="Calibri" charset="0"/>
              </a:rPr>
              <a:t>.</a:t>
            </a:r>
            <a:r>
              <a:rPr lang="en-US" sz="1800" dirty="0" smtClean="0">
                <a:latin typeface="Calibri" charset="0"/>
              </a:rPr>
              <a:t>)</a:t>
            </a:r>
            <a:endParaRPr lang="ru-RU" sz="1800" dirty="0">
              <a:latin typeface="Calibri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ru-RU" sz="1800" dirty="0" smtClean="0">
              <a:latin typeface="Calibri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Calibri" charset="0"/>
              </a:rPr>
              <a:t>Важным аспектом по масштабировании автоматического анализа </a:t>
            </a:r>
            <a:br>
              <a:rPr lang="ru-RU" sz="1800" dirty="0" smtClean="0">
                <a:latin typeface="Calibri" charset="0"/>
              </a:rPr>
            </a:br>
            <a:r>
              <a:rPr lang="ru-RU" sz="1800" dirty="0" smtClean="0">
                <a:latin typeface="Calibri" charset="0"/>
              </a:rPr>
              <a:t>текстов является стек алгоритмов машинного обучения: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</a:pPr>
            <a:r>
              <a:rPr lang="ru-RU" sz="1800" dirty="0" smtClean="0">
                <a:latin typeface="Calibri" charset="0"/>
              </a:rPr>
              <a:t>автоматическая классификация на базе нейронных сетей или др. моделей</a:t>
            </a:r>
            <a:endParaRPr lang="en-US" sz="1800" dirty="0" smtClean="0">
              <a:latin typeface="Calibri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</a:pPr>
            <a:r>
              <a:rPr lang="uk-UA" sz="1800" dirty="0" err="1" smtClean="0">
                <a:latin typeface="Calibri" charset="0"/>
              </a:rPr>
              <a:t>авто-обучение</a:t>
            </a:r>
            <a:r>
              <a:rPr lang="uk-UA" sz="1800" dirty="0" smtClean="0">
                <a:latin typeface="Calibri" charset="0"/>
              </a:rPr>
              <a:t> </a:t>
            </a:r>
            <a:r>
              <a:rPr lang="uk-UA" sz="1800" dirty="0" err="1" smtClean="0">
                <a:latin typeface="Calibri" charset="0"/>
              </a:rPr>
              <a:t>онтологий</a:t>
            </a:r>
            <a:r>
              <a:rPr lang="uk-UA" sz="1800" dirty="0" smtClean="0">
                <a:latin typeface="Calibri" charset="0"/>
              </a:rPr>
              <a:t> </a:t>
            </a:r>
            <a:r>
              <a:rPr lang="uk-UA" sz="1800" dirty="0" err="1" smtClean="0">
                <a:latin typeface="Calibri" charset="0"/>
              </a:rPr>
              <a:t>предметн</a:t>
            </a:r>
            <a:r>
              <a:rPr lang="ru-RU" sz="1800" dirty="0" err="1" smtClean="0">
                <a:latin typeface="Calibri" charset="0"/>
              </a:rPr>
              <a:t>ых</a:t>
            </a:r>
            <a:r>
              <a:rPr lang="uk-UA" sz="1800" dirty="0" smtClean="0">
                <a:latin typeface="Calibri" charset="0"/>
              </a:rPr>
              <a:t> областей</a:t>
            </a:r>
            <a:endParaRPr lang="ru-RU" sz="1800" dirty="0" smtClean="0">
              <a:latin typeface="Calibri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</a:pPr>
            <a:r>
              <a:rPr lang="ru-RU" sz="1800" dirty="0" smtClean="0">
                <a:latin typeface="Calibri" charset="0"/>
              </a:rPr>
              <a:t>автоматическое выявление </a:t>
            </a:r>
            <a:r>
              <a:rPr lang="en-US" sz="1800" dirty="0" smtClean="0">
                <a:latin typeface="Calibri" charset="0"/>
              </a:rPr>
              <a:t>Named </a:t>
            </a:r>
            <a:r>
              <a:rPr lang="en-US" sz="1800" dirty="0" err="1" smtClean="0">
                <a:latin typeface="Calibri" charset="0"/>
              </a:rPr>
              <a:t>Entites</a:t>
            </a:r>
            <a:r>
              <a:rPr lang="ru-RU" sz="1800" dirty="0" smtClean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72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References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649" y="1088740"/>
            <a:ext cx="8593963" cy="533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B. Liu, “Sentiment analysis and subjectivity,” Handbook of Natural Language Processing,, pp. 978–1420085921, 2010.</a:t>
            </a:r>
          </a:p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B. Pang and L. Lee, “Opinion mining and sentiment analysis,” Foundations and Trends in Information Retrieval, vol. 2, no. 1-2, pp. 1–135, 2008.</a:t>
            </a:r>
          </a:p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Esuli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and F.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Sebastiani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“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Sentiwordnet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 A publicly available lexical resource for opinion mining,” in Proceedings of LREC, 2006, vol. 6, pp. 417–422.</a:t>
            </a:r>
          </a:p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V.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Hatzivassiloglou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and K. R.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McKeown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“Predicting the semantic orientation of adjectives,” in Proceedings of the eighth conference on European chapter of the Association for Computational Linguistics, 1997, pp. 174–181.</a:t>
            </a:r>
          </a:p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Turney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M. L. Littman, and others, “Measuring praise and criticism: Inference of semantic orientation from association,” in ACM Transactions on Information Systems (TOIS), 2003.</a:t>
            </a:r>
          </a:p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A. M.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Popescu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and O.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Etzioni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“Extracting product features and opinions from reviews,” in Proceedings of the conference on Human Language Technology and Empirical Methods in Natural Language Processing, 2005, pp. 339–346</a:t>
            </a:r>
            <a:r>
              <a:rPr lang="en-US" sz="13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endParaRPr lang="uk-UA" sz="13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M. Hu and B. Liu, “Mining and summarizing customer reviews,” in Proceedings of the tenth ACM SIGKDD international conference on Knowledge discovery and data mining, 2004, pp. 168–177.</a:t>
            </a:r>
          </a:p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X. Ding, B. Liu, and P. S. Yu, “A holistic lexicon-based approach to opinion mining,” in Proceedings of the international conference on Web search and web data mining, 2008, pp. 231–240.</a:t>
            </a:r>
          </a:p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Titov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and R. McDonald, “Modeling online reviews with multi-grain topic models,” in Proceeding of the 17th international conference on World Wide Web, 2008, pp. 111–120.</a:t>
            </a:r>
          </a:p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T. Nakagawa, K. Inui, and S.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Kurohashi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“Dependency tree-based sentiment classification using CRFs with hidden variables,” in Human Language Technologies: The 2010 Annual Conference of the North American Chapter of the Association for Computational Linguistics, 2010, pp. 786–794.</a:t>
            </a:r>
          </a:p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Andreevskaia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and S.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Bergler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“When specialists and generalists work together: Overcoming domain dependence in sentiment tagging,” ACL-08: HLT, 2008.</a:t>
            </a:r>
          </a:p>
          <a:p>
            <a:pPr marL="285750" indent="-285750">
              <a:defRPr/>
            </a:pP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D. Ikeda and H.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Takamura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“Learning to shift the polarity of words for sentiment classification,” </a:t>
            </a:r>
            <a:r>
              <a:rPr lang="en-US" sz="1300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Comp.Intelligence</a:t>
            </a:r>
            <a:r>
              <a:rPr lang="en-US" sz="13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vol. 25, no. 1, pp. 296–303, 2008</a:t>
            </a:r>
            <a:r>
              <a:rPr lang="en-US" sz="13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endParaRPr lang="en-US" sz="13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8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We're Hiring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649" y="1412776"/>
            <a:ext cx="8593963" cy="18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Machine Learning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Engineer</a:t>
            </a:r>
          </a:p>
          <a:p>
            <a:pPr marL="285750" indent="-285750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Senior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.NET Developer</a:t>
            </a:r>
          </a:p>
          <a:p>
            <a:pPr marL="285750" indent="-285750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Front-end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Developer</a:t>
            </a:r>
            <a:endParaRPr lang="uk-UA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endParaRPr lang="uk-UA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http://img.clubic.com/05403751-photo-net-framewor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947" y="2672916"/>
            <a:ext cx="2054052" cy="19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d15cw65ipctsrr.cloudfront.net/a3/816f2069b611e3af9a07984d9d273b/PredictionMachineLearnin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39" t="11450" r="15129" b="11459"/>
          <a:stretch/>
        </p:blipFill>
        <p:spPr bwMode="auto">
          <a:xfrm>
            <a:off x="7092279" y="1234216"/>
            <a:ext cx="2054344" cy="12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95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15516" y="1016732"/>
            <a:ext cx="8720839" cy="294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2"/>
              </a:spcBef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Named entities recognition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: detection of brands, persons and homonymy resolution</a:t>
            </a:r>
          </a:p>
          <a:p>
            <a:pPr>
              <a:spcBef>
                <a:spcPts val="432"/>
              </a:spcBef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Sentiment analysis: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entity/feature level</a:t>
            </a:r>
          </a:p>
          <a:p>
            <a:pPr>
              <a:spcBef>
                <a:spcPts val="432"/>
              </a:spcBef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Emotions (18-grade) recognition </a:t>
            </a:r>
          </a:p>
          <a:p>
            <a:pPr>
              <a:spcBef>
                <a:spcPts val="432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Hierarchical categorization</a:t>
            </a:r>
          </a:p>
          <a:p>
            <a:pPr>
              <a:spcBef>
                <a:spcPts val="432"/>
              </a:spcBef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Semantic clustering</a:t>
            </a:r>
          </a:p>
          <a:p>
            <a:pPr>
              <a:spcBef>
                <a:spcPts val="432"/>
              </a:spcBef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Intent  and questions recognition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 what the author is planning or asking</a:t>
            </a:r>
          </a:p>
          <a:p>
            <a:pPr>
              <a:spcBef>
                <a:spcPts val="432"/>
              </a:spcBef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Recommendations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 what the author is recommending, including polarity of advice</a:t>
            </a:r>
          </a:p>
          <a:p>
            <a:pPr>
              <a:spcBef>
                <a:spcPts val="432"/>
              </a:spcBef>
              <a:buNone/>
              <a:defRPr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Learn more: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3"/>
              </a:rPr>
              <a:t>www.blueberryapi.com</a:t>
            </a:r>
            <a:endParaRPr lang="uk-UA" sz="18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14"/>
          <p:cNvSpPr/>
          <p:nvPr/>
        </p:nvSpPr>
        <p:spPr bwMode="auto">
          <a:xfrm>
            <a:off x="6449888" y="6489340"/>
            <a:ext cx="2514600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70526" y="6490927"/>
            <a:ext cx="24209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800" dirty="0">
                <a:solidFill>
                  <a:srgbClr val="3388D5"/>
                </a:solidFill>
                <a:latin typeface="Calibri" pitchFamily="34" charset="0"/>
              </a:rPr>
              <a:t>www.semanticforce.net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Blueberry </a:t>
            </a: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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Semantic </a:t>
            </a:r>
            <a:r>
              <a:rPr lang="en-US" sz="2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PaaS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9" descr="E:\!My documents\!!!work\!SemanticForce\Конференції + Презентації\ai conf\maks\fin\sf-table_all_fin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51086"/>
          <a:stretch/>
        </p:blipFill>
        <p:spPr bwMode="auto">
          <a:xfrm>
            <a:off x="0" y="3969060"/>
            <a:ext cx="9144508" cy="2101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E:\!My documents\!!!work\!SemanticForce\Конференції + Презентації\ai conf\maks\fin\sf-table_all_fin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171" b="29448"/>
          <a:stretch/>
        </p:blipFill>
        <p:spPr bwMode="auto">
          <a:xfrm>
            <a:off x="-508" y="6050272"/>
            <a:ext cx="9144508" cy="403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43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ChangeArrowheads="1"/>
          </p:cNvSpPr>
          <p:nvPr/>
        </p:nvSpPr>
        <p:spPr bwMode="auto">
          <a:xfrm>
            <a:off x="-1558925" y="-26988"/>
            <a:ext cx="6732588" cy="6973888"/>
          </a:xfrm>
          <a:prstGeom prst="rect">
            <a:avLst/>
          </a:prstGeom>
          <a:solidFill>
            <a:schemeClr val="bg2">
              <a:alpha val="9215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8130" name="Picture 4" descr="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2213" y="-26988"/>
            <a:ext cx="10729913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-1558925" y="-26988"/>
            <a:ext cx="8577263" cy="6973888"/>
          </a:xfrm>
          <a:prstGeom prst="rect">
            <a:avLst/>
          </a:prstGeom>
          <a:solidFill>
            <a:srgbClr val="080808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542925" y="654050"/>
            <a:ext cx="5745163" cy="374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600" b="1" dirty="0">
              <a:solidFill>
                <a:schemeClr val="bg1"/>
              </a:solidFill>
              <a:latin typeface="Calibri" charset="0"/>
            </a:endParaRPr>
          </a:p>
          <a:p>
            <a:pPr>
              <a:buFontTx/>
              <a:buNone/>
            </a:pPr>
            <a:endParaRPr lang="ru-RU" sz="3600" b="1" dirty="0">
              <a:solidFill>
                <a:srgbClr val="999999"/>
              </a:solidFill>
              <a:latin typeface="Calibri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en-US" sz="2000" b="1" dirty="0">
                <a:solidFill>
                  <a:srgbClr val="DDDDDD"/>
                </a:solidFill>
                <a:latin typeface="Calibri" charset="0"/>
              </a:rPr>
              <a:t>Web:</a:t>
            </a:r>
            <a:r>
              <a:rPr lang="en-US" sz="2000" b="1" dirty="0">
                <a:solidFill>
                  <a:srgbClr val="66FF66"/>
                </a:solidFill>
                <a:latin typeface="Calibri" charset="0"/>
              </a:rPr>
              <a:t>     </a:t>
            </a:r>
            <a:r>
              <a:rPr lang="en-US" sz="2000" b="1" dirty="0">
                <a:solidFill>
                  <a:srgbClr val="0DAEFF"/>
                </a:solidFill>
                <a:latin typeface="Calibri" charset="0"/>
              </a:rPr>
              <a:t>www.semanticforce.net</a:t>
            </a:r>
            <a:endParaRPr lang="ru-RU" sz="2000" b="1" dirty="0">
              <a:solidFill>
                <a:srgbClr val="0DAEFF"/>
              </a:solidFill>
              <a:latin typeface="Calibri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en-US" sz="2000" b="1" dirty="0">
                <a:solidFill>
                  <a:srgbClr val="DDDDDD"/>
                </a:solidFill>
                <a:latin typeface="Calibri" charset="0"/>
              </a:rPr>
              <a:t>E-mail:</a:t>
            </a:r>
            <a:r>
              <a:rPr lang="en-US" sz="2000" b="1" dirty="0">
                <a:solidFill>
                  <a:srgbClr val="66FF66"/>
                </a:solidFill>
                <a:latin typeface="Calibri" charset="0"/>
              </a:rPr>
              <a:t>  </a:t>
            </a:r>
            <a:r>
              <a:rPr lang="en-US" sz="2000" b="1" dirty="0">
                <a:solidFill>
                  <a:srgbClr val="0DAEFF"/>
                </a:solidFill>
                <a:latin typeface="Calibri" charset="0"/>
              </a:rPr>
              <a:t>support@SemanticForce.net</a:t>
            </a:r>
            <a:endParaRPr lang="ru-RU" sz="2000" b="1" dirty="0">
              <a:solidFill>
                <a:srgbClr val="0DAEFF"/>
              </a:solidFill>
              <a:latin typeface="Calibri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en-US" sz="2000" b="1" dirty="0">
                <a:solidFill>
                  <a:srgbClr val="DDDDDD"/>
                </a:solidFill>
                <a:latin typeface="Calibri" charset="0"/>
              </a:rPr>
              <a:t>Skype:</a:t>
            </a:r>
            <a:r>
              <a:rPr lang="en-US" sz="2000" b="1" dirty="0">
                <a:solidFill>
                  <a:srgbClr val="66FF66"/>
                </a:solidFill>
                <a:latin typeface="Calibri" charset="0"/>
              </a:rPr>
              <a:t>   </a:t>
            </a:r>
            <a:r>
              <a:rPr lang="en-US" sz="2000" b="1" dirty="0" err="1">
                <a:solidFill>
                  <a:srgbClr val="0DAEFF"/>
                </a:solidFill>
                <a:latin typeface="Calibri" charset="0"/>
              </a:rPr>
              <a:t>SemanticForce</a:t>
            </a:r>
            <a:endParaRPr lang="ru-RU" sz="2000" b="1" dirty="0">
              <a:solidFill>
                <a:srgbClr val="0DAEFF"/>
              </a:solidFill>
              <a:latin typeface="Calibri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fr-FR" sz="2000" b="1" dirty="0">
                <a:solidFill>
                  <a:srgbClr val="DDDDDD"/>
                </a:solidFill>
                <a:latin typeface="Calibri" charset="0"/>
              </a:rPr>
              <a:t>Phone: </a:t>
            </a:r>
            <a:r>
              <a:rPr lang="ru-RU" sz="2000" b="1" dirty="0">
                <a:solidFill>
                  <a:srgbClr val="DDDDDD"/>
                </a:solidFill>
                <a:latin typeface="Calibri" charset="0"/>
              </a:rPr>
              <a:t>+380 (44) 220 0842 (Украина) </a:t>
            </a:r>
            <a:r>
              <a:rPr lang="en-US" sz="2000" b="1" dirty="0">
                <a:solidFill>
                  <a:srgbClr val="DDDDDD"/>
                </a:solidFill>
                <a:latin typeface="Calibri" charset="0"/>
              </a:rPr>
              <a:t/>
            </a:r>
            <a:br>
              <a:rPr lang="en-US" sz="2000" b="1" dirty="0">
                <a:solidFill>
                  <a:srgbClr val="DDDDDD"/>
                </a:solidFill>
                <a:latin typeface="Calibri" charset="0"/>
              </a:rPr>
            </a:br>
            <a:r>
              <a:rPr lang="en-US" sz="2000" b="1" dirty="0">
                <a:solidFill>
                  <a:srgbClr val="DDDDDD"/>
                </a:solidFill>
                <a:latin typeface="Calibri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alibri" charset="0"/>
              </a:rPr>
            </a:br>
            <a:endParaRPr lang="ru-RU" b="1" dirty="0">
              <a:solidFill>
                <a:schemeClr val="bg1"/>
              </a:solidFill>
              <a:latin typeface="Calibri" charset="0"/>
            </a:endParaRPr>
          </a:p>
          <a:p>
            <a:endParaRPr lang="en-US" sz="2000" b="1" dirty="0">
              <a:solidFill>
                <a:srgbClr val="0099FF"/>
              </a:solidFill>
              <a:latin typeface="Calibri" charset="0"/>
            </a:endParaRPr>
          </a:p>
        </p:txBody>
      </p:sp>
      <p:pic>
        <p:nvPicPr>
          <p:cNvPr id="48133" name="Рисунок 8" descr="Logo Cropp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52525"/>
            <a:ext cx="45831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55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uk-UA" sz="2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Уровни</a:t>
            </a:r>
            <a:r>
              <a:rPr lang="uk-UA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анализа</a:t>
            </a:r>
            <a:r>
              <a:rPr lang="uk-UA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сообщений</a:t>
            </a:r>
            <a:endParaRPr kumimoji="0"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649" y="1412776"/>
            <a:ext cx="8593963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Message Level</a:t>
            </a:r>
            <a:endParaRPr lang="uk-UA" sz="18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Оценка проводится для всего сообщения</a:t>
            </a:r>
            <a:r>
              <a:rPr lang="uk-UA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целиком без детализации по объектам.</a:t>
            </a:r>
            <a:r>
              <a:rPr lang="uk-UA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endParaRPr lang="ru-RU" sz="18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None/>
              <a:defRPr/>
            </a:pPr>
            <a:endParaRPr lang="en-US" sz="5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285750" indent="-285750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Entity Level</a:t>
            </a:r>
            <a:endParaRPr lang="uk-UA" sz="18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Оценка проводится для объектов, без учета их свойств.</a:t>
            </a:r>
          </a:p>
          <a:p>
            <a:pPr>
              <a:buNone/>
              <a:defRPr/>
            </a:pPr>
            <a:endParaRPr lang="en-US" sz="5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285750" indent="-285750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Entity/Feature Level</a:t>
            </a:r>
            <a:endParaRPr lang="en-US" sz="1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Детектируются отношения к свойствам (компонентам) объектов, без учета степени важности.</a:t>
            </a:r>
          </a:p>
          <a:p>
            <a:pPr>
              <a:buNone/>
              <a:defRPr/>
            </a:pPr>
            <a:endParaRPr lang="uk-UA" sz="5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285750" indent="-285750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Entity/Feature Level</a:t>
            </a:r>
            <a:r>
              <a:rPr lang="uk-UA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+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Weight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Детектируется отношение к свойствам объектов с учетом их «веса»</a:t>
            </a:r>
            <a:r>
              <a:rPr lang="uk-UA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  <a:defRPr/>
            </a:pPr>
            <a:endParaRPr lang="uk-UA" sz="5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endParaRPr lang="uk-UA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Message (Document) Level</a:t>
            </a: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649" y="1053606"/>
            <a:ext cx="8593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Отображает только количество позитивных и негативных  сообщений.</a:t>
            </a:r>
          </a:p>
        </p:txBody>
      </p:sp>
      <p:pic>
        <p:nvPicPr>
          <p:cNvPr id="4098" name="Picture 2" descr="http://www.semanticforce.net/media/basis_sentiment_graph_for_esd_article_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40241"/>
            <a:ext cx="3680754" cy="214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648" y="3897052"/>
            <a:ext cx="872083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Pros</a:t>
            </a:r>
            <a:r>
              <a:rPr lang="uk-UA" sz="18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uk-UA" sz="1800" dirty="0" smtClean="0">
                <a:solidFill>
                  <a:schemeClr val="bg1"/>
                </a:solidFill>
                <a:latin typeface="Calibri" pitchFamily="34" charset="0"/>
              </a:rPr>
              <a:t> простота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реализации и визуализации</a:t>
            </a:r>
            <a:r>
              <a:rPr lang="uk-UA" sz="18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endParaRPr lang="uk-UA" sz="5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Cons &amp; Questions</a:t>
            </a:r>
            <a:r>
              <a:rPr lang="uk-UA" sz="18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uk-UA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 Какие 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</a:rPr>
              <a:t>компании или персоны упоминались в контексте позитива и негатива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Кто 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</a:rPr>
              <a:t>говорил плохо обо мне и хорошо о конкурентах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Кто 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</a:rPr>
              <a:t>говорит хорошо обо мне и хорошо о конкурентах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Были 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</a:rPr>
              <a:t>ли биполярные сообщения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(когда 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</a:rPr>
              <a:t>обо мне говорили одновременно и позитивно, и негативно)? 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</a:rPr>
              <a:t>За 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</a:rPr>
              <a:t>что именно хвалили, а за что ругали? </a:t>
            </a:r>
          </a:p>
        </p:txBody>
      </p:sp>
    </p:spTree>
    <p:extLst>
      <p:ext uri="{BB962C8B-B14F-4D97-AF65-F5344CB8AC3E}">
        <p14:creationId xmlns:p14="http://schemas.microsoft.com/office/powerpoint/2010/main" xmlns="" val="15938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manticforce.net/media/esd_yves_rocher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810" y="1756462"/>
            <a:ext cx="6912768" cy="476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Entity Level</a:t>
            </a: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515" y="1052736"/>
            <a:ext cx="86220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Позволяет определять тональность не для всего сообщения, а по отношению к отдельным 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объектам </a:t>
            </a: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(например, брендам или продуктам)</a:t>
            </a:r>
          </a:p>
        </p:txBody>
      </p:sp>
    </p:spTree>
    <p:extLst>
      <p:ext uri="{BB962C8B-B14F-4D97-AF65-F5344CB8AC3E}">
        <p14:creationId xmlns:p14="http://schemas.microsoft.com/office/powerpoint/2010/main" xmlns="" val="907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Entity Level</a:t>
            </a: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pic>
        <p:nvPicPr>
          <p:cNvPr id="2050" name="Picture 2" descr="http://www.semanticforce.net/media/esd_renault_dus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964" y="1952836"/>
            <a:ext cx="4773984" cy="302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emanticforce.net/media/esd_plantronic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759" y="1956603"/>
            <a:ext cx="4557757" cy="30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6"/>
          <p:cNvSpPr/>
          <p:nvPr/>
        </p:nvSpPr>
        <p:spPr bwMode="auto">
          <a:xfrm>
            <a:off x="2015716" y="5337212"/>
            <a:ext cx="7453027" cy="545815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1700" y="5409220"/>
            <a:ext cx="710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uk-UA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Не </a:t>
            </a:r>
            <a:r>
              <a:rPr lang="uk-UA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отвечает</a:t>
            </a:r>
            <a:r>
              <a:rPr lang="uk-UA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на </a:t>
            </a:r>
            <a:r>
              <a:rPr lang="uk-UA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вопрос</a:t>
            </a:r>
            <a:r>
              <a:rPr lang="uk-UA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uk-UA" sz="18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«</a:t>
            </a:r>
            <a:r>
              <a:rPr lang="ru-RU" sz="1800" i="1" dirty="0" smtClean="0">
                <a:latin typeface="Calibri" pitchFamily="34" charset="0"/>
              </a:rPr>
              <a:t>За </a:t>
            </a:r>
            <a:r>
              <a:rPr lang="ru-RU" sz="1800" i="1" dirty="0">
                <a:latin typeface="Calibri" pitchFamily="34" charset="0"/>
              </a:rPr>
              <a:t>что именно хвалили, а за что ругали</a:t>
            </a:r>
            <a:r>
              <a:rPr lang="ru-RU" sz="1800" i="1" dirty="0" smtClean="0">
                <a:latin typeface="Calibri" pitchFamily="34" charset="0"/>
              </a:rPr>
              <a:t>?</a:t>
            </a:r>
            <a:r>
              <a:rPr lang="uk-UA" sz="1800" i="1" dirty="0" smtClean="0">
                <a:latin typeface="Calibri" pitchFamily="34" charset="0"/>
                <a:ea typeface="ＭＳ Ｐゴシック" pitchFamily="34" charset="-128"/>
              </a:rPr>
              <a:t>»</a:t>
            </a:r>
            <a:r>
              <a:rPr lang="uk-UA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110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2807804" y="1877781"/>
            <a:ext cx="827912" cy="259520"/>
          </a:xfrm>
          <a:prstGeom prst="rect">
            <a:avLst/>
          </a:prstGeom>
          <a:solidFill>
            <a:srgbClr val="3388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879812" y="1592796"/>
            <a:ext cx="2016224" cy="259520"/>
          </a:xfrm>
          <a:prstGeom prst="rect">
            <a:avLst/>
          </a:prstGeom>
          <a:solidFill>
            <a:srgbClr val="3388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58775" y="200025"/>
            <a:ext cx="8478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Entity/Feature Level</a:t>
            </a:r>
            <a:endParaRPr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E:\!My documents\!!!work\!SemanticForce\Colors\logo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043"/>
            <a:ext cx="2952688" cy="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4"/>
          <p:cNvSpPr/>
          <p:nvPr/>
        </p:nvSpPr>
        <p:spPr bwMode="auto">
          <a:xfrm>
            <a:off x="1992929" y="6489340"/>
            <a:ext cx="6971559" cy="91122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ru-RU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87724" y="6490927"/>
            <a:ext cx="66859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©201</a:t>
            </a:r>
            <a:r>
              <a:rPr lang="uk-UA" sz="1600" dirty="0" smtClean="0">
                <a:solidFill>
                  <a:srgbClr val="3388D5"/>
                </a:solidFill>
                <a:latin typeface="Calibri" pitchFamily="34" charset="0"/>
              </a:rPr>
              <a:t>4</a:t>
            </a:r>
            <a:r>
              <a:rPr lang="en-US" sz="1600" dirty="0" smtClean="0">
                <a:solidFill>
                  <a:srgbClr val="3388D5"/>
                </a:solidFill>
                <a:latin typeface="Calibri" pitchFamily="34" charset="0"/>
              </a:rPr>
              <a:t> SemanticForce Inc. | www.semanticforce.net | www.blueberryapi.com</a:t>
            </a:r>
            <a:endParaRPr lang="en-US" sz="1600" dirty="0">
              <a:solidFill>
                <a:srgbClr val="3388D5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875" y="5229200"/>
            <a:ext cx="8837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Помогает детально изучить мнения пользователей и понять причины их недовольства / удовлетворенности 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продуктом или услугой.</a:t>
            </a:r>
            <a:endParaRPr lang="ru-RU" sz="18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387" y="1196752"/>
            <a:ext cx="883761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Примеры упоминаний компонент </a:t>
            </a:r>
            <a:r>
              <a:rPr lang="ru-RU" sz="1800" dirty="0" smtClean="0">
                <a:solidFill>
                  <a:schemeClr val="bg1"/>
                </a:solidFill>
                <a:latin typeface="Calibri" charset="0"/>
              </a:rPr>
              <a:t>(факторов) в </a:t>
            </a:r>
            <a:r>
              <a:rPr lang="ru-RU" sz="1800" dirty="0">
                <a:solidFill>
                  <a:schemeClr val="bg1"/>
                </a:solidFill>
                <a:latin typeface="Calibri" charset="0"/>
              </a:rPr>
              <a:t>сообщениях:</a:t>
            </a:r>
            <a:endParaRPr lang="ru-RU" sz="1800" dirty="0" smtClean="0">
              <a:solidFill>
                <a:schemeClr val="bg1"/>
              </a:solidFill>
              <a:latin typeface="Calibri" charset="0"/>
            </a:endParaRPr>
          </a:p>
          <a:p>
            <a:pPr>
              <a:buNone/>
              <a:defRPr/>
            </a:pPr>
            <a:r>
              <a:rPr lang="uk-UA" sz="1800" i="1" dirty="0" smtClean="0">
                <a:solidFill>
                  <a:schemeClr val="bg1"/>
                </a:solidFill>
                <a:latin typeface="Calibri" charset="0"/>
              </a:rPr>
              <a:t>«…</a:t>
            </a:r>
            <a:r>
              <a:rPr lang="ru-RU" sz="1800" i="1" dirty="0" smtClean="0">
                <a:solidFill>
                  <a:schemeClr val="bg1"/>
                </a:solidFill>
                <a:latin typeface="Calibri" charset="0"/>
              </a:rPr>
              <a:t>имеет </a:t>
            </a:r>
            <a:r>
              <a:rPr lang="ru-RU" sz="1800" i="1" dirty="0">
                <a:solidFill>
                  <a:schemeClr val="bg1"/>
                </a:solidFill>
                <a:latin typeface="Calibri" charset="0"/>
              </a:rPr>
              <a:t>самый больший </a:t>
            </a:r>
            <a:r>
              <a:rPr lang="ru-RU" sz="1800" b="1" i="1" dirty="0">
                <a:solidFill>
                  <a:schemeClr val="bg1"/>
                </a:solidFill>
                <a:latin typeface="Calibri" charset="0"/>
              </a:rPr>
              <a:t>дорожный просвет</a:t>
            </a:r>
            <a:r>
              <a:rPr lang="ru-RU" sz="1800" i="1" dirty="0">
                <a:solidFill>
                  <a:schemeClr val="bg1"/>
                </a:solidFill>
                <a:latin typeface="Calibri" charset="0"/>
              </a:rPr>
              <a:t>, что является неоспоримым </a:t>
            </a:r>
            <a:r>
              <a:rPr lang="ru-RU" sz="1800" i="1" dirty="0" smtClean="0">
                <a:solidFill>
                  <a:schemeClr val="bg1"/>
                </a:solidFill>
                <a:latin typeface="Calibri" charset="0"/>
              </a:rPr>
              <a:t>преимуществом</a:t>
            </a:r>
            <a:r>
              <a:rPr lang="uk-UA" sz="1800" i="1" dirty="0" smtClean="0">
                <a:solidFill>
                  <a:schemeClr val="bg1"/>
                </a:solidFill>
                <a:latin typeface="Calibri" charset="0"/>
              </a:rPr>
              <a:t>»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  <a:latin typeface="Calibri" charset="0"/>
              </a:rPr>
              <a:t>или</a:t>
            </a:r>
            <a:r>
              <a:rPr lang="uk-UA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uk-UA" sz="1800" i="1" dirty="0" smtClean="0">
                <a:solidFill>
                  <a:schemeClr val="bg1"/>
                </a:solidFill>
                <a:latin typeface="Calibri" charset="0"/>
              </a:rPr>
              <a:t>«…</a:t>
            </a:r>
            <a:r>
              <a:rPr lang="uk-UA" sz="1800" b="1" i="1" dirty="0" smtClean="0">
                <a:solidFill>
                  <a:schemeClr val="bg1"/>
                </a:solidFill>
                <a:latin typeface="Calibri" charset="0"/>
              </a:rPr>
              <a:t>движок</a:t>
            </a:r>
            <a:r>
              <a:rPr lang="uk-UA" sz="1800" i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ru-RU" sz="1800" i="1" dirty="0" smtClean="0">
                <a:solidFill>
                  <a:schemeClr val="bg1"/>
                </a:solidFill>
                <a:latin typeface="Calibri" charset="0"/>
              </a:rPr>
              <a:t>работает как часы</a:t>
            </a:r>
            <a:r>
              <a:rPr lang="uk-UA" sz="1800" i="1" dirty="0" smtClean="0">
                <a:solidFill>
                  <a:schemeClr val="bg1"/>
                </a:solidFill>
                <a:latin typeface="Calibri" charset="0"/>
              </a:rPr>
              <a:t>»…</a:t>
            </a:r>
            <a:endParaRPr lang="ru-RU" sz="1800" i="1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4100" name="Picture 4" descr="E:\!My documents\!!!work\!SemanticForce\Конференції + Презентації\ai conf\block-chem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98154"/>
            <a:ext cx="66960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6"/>
          <p:cNvSpPr/>
          <p:nvPr/>
        </p:nvSpPr>
        <p:spPr bwMode="auto">
          <a:xfrm>
            <a:off x="2015716" y="5877272"/>
            <a:ext cx="7453027" cy="545815"/>
          </a:xfrm>
          <a:prstGeom prst="roundRect">
            <a:avLst>
              <a:gd name="adj" fmla="val 5786"/>
            </a:avLst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1700" y="5955035"/>
            <a:ext cx="710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uk-UA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Не </a:t>
            </a:r>
            <a:r>
              <a:rPr lang="uk-UA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отвечает</a:t>
            </a:r>
            <a:r>
              <a:rPr lang="uk-UA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на </a:t>
            </a:r>
            <a:r>
              <a:rPr lang="uk-UA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вопрос</a:t>
            </a:r>
            <a:r>
              <a:rPr lang="uk-UA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uk-UA" sz="1800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«</a:t>
            </a:r>
            <a:r>
              <a:rPr lang="ru-RU" sz="1800" i="1" dirty="0" smtClean="0">
                <a:latin typeface="Calibri" pitchFamily="34" charset="0"/>
              </a:rPr>
              <a:t>какой компонент (фактор) важнее?</a:t>
            </a:r>
            <a:r>
              <a:rPr lang="uk-UA" sz="1800" i="1" dirty="0" smtClean="0">
                <a:latin typeface="Calibri" pitchFamily="34" charset="0"/>
                <a:ea typeface="ＭＳ Ｐゴシック" pitchFamily="34" charset="-128"/>
              </a:rPr>
              <a:t>»</a:t>
            </a:r>
            <a:r>
              <a:rPr lang="uk-UA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423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2">
      <a:dk1>
        <a:srgbClr val="333333"/>
      </a:dk1>
      <a:lt1>
        <a:srgbClr val="FFFFFF"/>
      </a:lt1>
      <a:dk2>
        <a:srgbClr val="66CCFF"/>
      </a:dk2>
      <a:lt2>
        <a:srgbClr val="333333"/>
      </a:lt2>
      <a:accent1>
        <a:srgbClr val="66CCFF"/>
      </a:accent1>
      <a:accent2>
        <a:srgbClr val="00FF80"/>
      </a:accent2>
      <a:accent3>
        <a:srgbClr val="FFFFFF"/>
      </a:accent3>
      <a:accent4>
        <a:srgbClr val="2A2A2A"/>
      </a:accent4>
      <a:accent5>
        <a:srgbClr val="B8E2FF"/>
      </a:accent5>
      <a:accent6>
        <a:srgbClr val="00E773"/>
      </a:accent6>
      <a:hlink>
        <a:srgbClr val="0070C0"/>
      </a:hlink>
      <a:folHlink>
        <a:srgbClr val="FF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17326</TotalTime>
  <Words>1732</Words>
  <Application>Microsoft Office PowerPoint</Application>
  <PresentationFormat>Экран (4:3)</PresentationFormat>
  <Paragraphs>283</Paragraphs>
  <Slides>40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Semantic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Force Friends</dc:title>
  <dc:creator>bk@semanticforce.net</dc:creator>
  <cp:lastModifiedBy>asus</cp:lastModifiedBy>
  <cp:revision>1042</cp:revision>
  <dcterms:modified xsi:type="dcterms:W3CDTF">2014-11-01T08:49:26Z</dcterms:modified>
</cp:coreProperties>
</file>